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4" r:id="rId4"/>
    <p:sldId id="259" r:id="rId5"/>
    <p:sldId id="262" r:id="rId6"/>
    <p:sldId id="269" r:id="rId7"/>
    <p:sldId id="270" r:id="rId8"/>
    <p:sldId id="267" r:id="rId9"/>
    <p:sldId id="272" r:id="rId10"/>
    <p:sldId id="260" r:id="rId11"/>
    <p:sldId id="264" r:id="rId12"/>
    <p:sldId id="263" r:id="rId13"/>
    <p:sldId id="268" r:id="rId14"/>
    <p:sldId id="275" r:id="rId15"/>
    <p:sldId id="271" r:id="rId16"/>
    <p:sldId id="266" r:id="rId17"/>
    <p:sldId id="26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78F7FA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B1F32-47ED-488C-924D-2734C0337D6F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485A02-3FD1-4F37-801F-CA9D35E23682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Відповідають на одне питання</a:t>
          </a:r>
          <a:endParaRPr lang="ru-RU" dirty="0"/>
        </a:p>
      </dgm:t>
    </dgm:pt>
    <dgm:pt modelId="{7D4815A5-BBD8-4B48-8300-4CB3BFC9C30E}" type="parTrans" cxnId="{C47B6E68-A930-4AD8-92A5-356411EBE586}">
      <dgm:prSet/>
      <dgm:spPr/>
      <dgm:t>
        <a:bodyPr/>
        <a:lstStyle/>
        <a:p>
          <a:endParaRPr lang="ru-RU"/>
        </a:p>
      </dgm:t>
    </dgm:pt>
    <dgm:pt modelId="{FE749CBF-53A7-4561-AAFF-8F8DCE1059F6}" type="sibTrans" cxnId="{C47B6E68-A930-4AD8-92A5-356411EBE586}">
      <dgm:prSet/>
      <dgm:spPr/>
      <dgm:t>
        <a:bodyPr/>
        <a:lstStyle/>
        <a:p>
          <a:endParaRPr lang="ru-RU"/>
        </a:p>
      </dgm:t>
    </dgm:pt>
    <dgm:pt modelId="{C4605E50-2EA8-40AE-A04E-11C4EA32A0B9}">
      <dgm:prSet custT="1"/>
      <dgm:spPr>
        <a:solidFill>
          <a:srgbClr val="FFFF00"/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З</a:t>
          </a:r>
          <a:r>
            <a:rPr lang="en-US" sz="2000" b="1" dirty="0" smtClean="0">
              <a:solidFill>
                <a:schemeClr val="tx1"/>
              </a:solidFill>
            </a:rPr>
            <a:t>’</a:t>
          </a:r>
          <a:r>
            <a:rPr lang="uk-UA" sz="2000" b="1" dirty="0" err="1" smtClean="0">
              <a:solidFill>
                <a:schemeClr val="tx1"/>
              </a:solidFill>
            </a:rPr>
            <a:t>язок</a:t>
          </a:r>
          <a:r>
            <a:rPr lang="uk-UA" sz="2000" b="1" dirty="0" smtClean="0">
              <a:solidFill>
                <a:schemeClr val="tx1"/>
              </a:solidFill>
            </a:rPr>
            <a:t> з одним членом речення</a:t>
          </a:r>
          <a:endParaRPr lang="ru-RU" sz="2000" b="1" dirty="0">
            <a:solidFill>
              <a:schemeClr val="tx1"/>
            </a:solidFill>
          </a:endParaRPr>
        </a:p>
      </dgm:t>
    </dgm:pt>
    <dgm:pt modelId="{B67BC96E-6A5E-4A77-9140-3FCEAB4E0F63}" type="parTrans" cxnId="{1510CC29-BDC0-4301-950C-631A2346FB6C}">
      <dgm:prSet/>
      <dgm:spPr/>
      <dgm:t>
        <a:bodyPr/>
        <a:lstStyle/>
        <a:p>
          <a:endParaRPr lang="ru-RU"/>
        </a:p>
      </dgm:t>
    </dgm:pt>
    <dgm:pt modelId="{2C8C85B7-DB7C-43EA-9C1D-F50AABE85752}" type="sibTrans" cxnId="{1510CC29-BDC0-4301-950C-631A2346FB6C}">
      <dgm:prSet/>
      <dgm:spPr/>
      <dgm:t>
        <a:bodyPr/>
        <a:lstStyle/>
        <a:p>
          <a:endParaRPr lang="ru-RU"/>
        </a:p>
      </dgm:t>
    </dgm:pt>
    <dgm:pt modelId="{75EF5898-EEE1-470B-A85F-AA37C5A2EAA0}">
      <dgm:prSet/>
      <dgm:spPr>
        <a:solidFill>
          <a:srgbClr val="FFFF00"/>
        </a:solidFill>
      </dgm:spPr>
      <dgm:t>
        <a:bodyPr/>
        <a:lstStyle/>
        <a:p>
          <a:r>
            <a:rPr lang="uk-UA" b="1" i="1" dirty="0" smtClean="0">
              <a:solidFill>
                <a:schemeClr val="tx1"/>
              </a:solidFill>
              <a:effectLst/>
            </a:rPr>
            <a:t>Зазвичай виражені однією і тією ж частиною мови</a:t>
          </a:r>
          <a:endParaRPr lang="uk-UA" b="1" i="1" dirty="0">
            <a:solidFill>
              <a:schemeClr val="tx1"/>
            </a:solidFill>
            <a:effectLst/>
          </a:endParaRPr>
        </a:p>
      </dgm:t>
    </dgm:pt>
    <dgm:pt modelId="{3BB32645-A3C6-4052-964C-182C4E133FA2}" type="parTrans" cxnId="{85C4D0B1-29B1-4D0C-A379-377B68307229}">
      <dgm:prSet/>
      <dgm:spPr/>
      <dgm:t>
        <a:bodyPr/>
        <a:lstStyle/>
        <a:p>
          <a:endParaRPr lang="ru-RU"/>
        </a:p>
      </dgm:t>
    </dgm:pt>
    <dgm:pt modelId="{75B3D8C3-9DAA-4FE0-BEDD-10AA06BF7368}" type="sibTrans" cxnId="{85C4D0B1-29B1-4D0C-A379-377B68307229}">
      <dgm:prSet/>
      <dgm:spPr/>
      <dgm:t>
        <a:bodyPr/>
        <a:lstStyle/>
        <a:p>
          <a:endParaRPr lang="ru-RU"/>
        </a:p>
      </dgm:t>
    </dgm:pt>
    <dgm:pt modelId="{BE25C953-E51C-433C-8254-8F3E074824F8}">
      <dgm:prSet custT="1"/>
      <dgm:spPr>
        <a:solidFill>
          <a:srgbClr val="FFFF00"/>
        </a:solidFill>
      </dgm:spPr>
      <dgm:t>
        <a:bodyPr/>
        <a:lstStyle/>
        <a:p>
          <a:r>
            <a:rPr lang="uk-UA" sz="2000" b="1" i="1" dirty="0" smtClean="0">
              <a:solidFill>
                <a:schemeClr val="tx1"/>
              </a:solidFill>
              <a:effectLst/>
            </a:rPr>
            <a:t>Є одним членом речення</a:t>
          </a:r>
          <a:endParaRPr lang="uk-UA" sz="2000" b="1" i="1" dirty="0">
            <a:solidFill>
              <a:schemeClr val="tx1"/>
            </a:solidFill>
            <a:effectLst/>
          </a:endParaRPr>
        </a:p>
      </dgm:t>
    </dgm:pt>
    <dgm:pt modelId="{22EE02A4-6CCA-4050-8968-D1390BF60CEC}" type="parTrans" cxnId="{A02B3257-DF95-4D18-B6DF-FC58B8FD5BA2}">
      <dgm:prSet/>
      <dgm:spPr/>
      <dgm:t>
        <a:bodyPr/>
        <a:lstStyle/>
        <a:p>
          <a:endParaRPr lang="ru-RU"/>
        </a:p>
      </dgm:t>
    </dgm:pt>
    <dgm:pt modelId="{1338650B-5711-4F7E-95D8-3CEE9EBD79A0}" type="sibTrans" cxnId="{A02B3257-DF95-4D18-B6DF-FC58B8FD5BA2}">
      <dgm:prSet/>
      <dgm:spPr/>
      <dgm:t>
        <a:bodyPr/>
        <a:lstStyle/>
        <a:p>
          <a:endParaRPr lang="ru-RU"/>
        </a:p>
      </dgm:t>
    </dgm:pt>
    <dgm:pt modelId="{9A0E9FF0-6707-4803-B607-CA0546916207}">
      <dgm:prSet/>
      <dgm:spPr>
        <a:solidFill>
          <a:srgbClr val="FFFF00"/>
        </a:solidFill>
      </dgm:spPr>
      <dgm:t>
        <a:bodyPr/>
        <a:lstStyle/>
        <a:p>
          <a:r>
            <a:rPr lang="uk-UA" b="1" i="1" dirty="0" smtClean="0">
              <a:solidFill>
                <a:schemeClr val="tx1"/>
              </a:solidFill>
              <a:effectLst/>
            </a:rPr>
            <a:t>Вимовляються з інтонацією переліку або протиставлення</a:t>
          </a:r>
          <a:endParaRPr lang="uk-UA" b="1" i="1" dirty="0">
            <a:solidFill>
              <a:schemeClr val="tx1"/>
            </a:solidFill>
            <a:effectLst/>
          </a:endParaRPr>
        </a:p>
      </dgm:t>
    </dgm:pt>
    <dgm:pt modelId="{ABB2632C-D469-4AFF-AC0E-4D6B4D81ACF0}" type="parTrans" cxnId="{86717C96-DCEB-4661-AAF2-1481D710E1EA}">
      <dgm:prSet/>
      <dgm:spPr/>
      <dgm:t>
        <a:bodyPr/>
        <a:lstStyle/>
        <a:p>
          <a:endParaRPr lang="ru-RU"/>
        </a:p>
      </dgm:t>
    </dgm:pt>
    <dgm:pt modelId="{952DCC34-79DB-43DA-A8B4-4E0A2F91BFB7}" type="sibTrans" cxnId="{86717C96-DCEB-4661-AAF2-1481D710E1EA}">
      <dgm:prSet/>
      <dgm:spPr/>
      <dgm:t>
        <a:bodyPr/>
        <a:lstStyle/>
        <a:p>
          <a:endParaRPr lang="ru-RU"/>
        </a:p>
      </dgm:t>
    </dgm:pt>
    <dgm:pt modelId="{42F01F1E-A05D-4459-9384-522CC607280B}" type="pres">
      <dgm:prSet presAssocID="{5FCB1F32-47ED-488C-924D-2734C0337D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449B28-832D-4E06-8C72-A46CB6AA79CF}" type="pres">
      <dgm:prSet presAssocID="{C4605E50-2EA8-40AE-A04E-11C4EA32A0B9}" presName="node" presStyleLbl="node1" presStyleIdx="0" presStyleCnt="5" custRadScaleRad="98873" custRadScaleInc="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5DCCE-0C8B-4390-9E0A-BE614B4F4CD1}" type="pres">
      <dgm:prSet presAssocID="{C4605E50-2EA8-40AE-A04E-11C4EA32A0B9}" presName="spNode" presStyleCnt="0"/>
      <dgm:spPr/>
    </dgm:pt>
    <dgm:pt modelId="{F8736AA6-633D-47DA-970F-80702FA830C0}" type="pres">
      <dgm:prSet presAssocID="{2C8C85B7-DB7C-43EA-9C1D-F50AABE8575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C818D77-0636-4255-9280-DCA4CFEEA4A2}" type="pres">
      <dgm:prSet presAssocID="{BE25C953-E51C-433C-8254-8F3E074824F8}" presName="node" presStyleLbl="node1" presStyleIdx="1" presStyleCnt="5" custRadScaleRad="98059" custRadScaleInc="-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35783-4A05-4329-B73A-DDA5E8C3ED01}" type="pres">
      <dgm:prSet presAssocID="{BE25C953-E51C-433C-8254-8F3E074824F8}" presName="spNode" presStyleCnt="0"/>
      <dgm:spPr/>
    </dgm:pt>
    <dgm:pt modelId="{C162D277-D732-40BC-8191-0144FEE71FB9}" type="pres">
      <dgm:prSet presAssocID="{1338650B-5711-4F7E-95D8-3CEE9EBD79A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136747F-6110-4836-90BB-9FF1F04CE931}" type="pres">
      <dgm:prSet presAssocID="{75EF5898-EEE1-470B-A85F-AA37C5A2EAA0}" presName="node" presStyleLbl="node1" presStyleIdx="2" presStyleCnt="5" custRadScaleRad="104756" custRadScaleInc="4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56091-BD1B-4B95-8235-C35878B431C9}" type="pres">
      <dgm:prSet presAssocID="{75EF5898-EEE1-470B-A85F-AA37C5A2EAA0}" presName="spNode" presStyleCnt="0"/>
      <dgm:spPr/>
    </dgm:pt>
    <dgm:pt modelId="{D8A768F2-32EF-4BB0-83C7-0AC25CE53178}" type="pres">
      <dgm:prSet presAssocID="{75B3D8C3-9DAA-4FE0-BEDD-10AA06BF736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0406830-DDA5-46A2-AB16-5A3466DD67EE}" type="pres">
      <dgm:prSet presAssocID="{9A0E9FF0-6707-4803-B607-CA0546916207}" presName="node" presStyleLbl="node1" presStyleIdx="3" presStyleCnt="5" custRadScaleRad="101922" custRadScaleInc="2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40662-CA61-4C82-A786-92758474241A}" type="pres">
      <dgm:prSet presAssocID="{9A0E9FF0-6707-4803-B607-CA0546916207}" presName="spNode" presStyleCnt="0"/>
      <dgm:spPr/>
    </dgm:pt>
    <dgm:pt modelId="{46BA0A93-523A-4200-A85B-E900E7F1C0FE}" type="pres">
      <dgm:prSet presAssocID="{952DCC34-79DB-43DA-A8B4-4E0A2F91BFB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CC964D7-AA11-4736-BEBA-0D3DD3554461}" type="pres">
      <dgm:prSet presAssocID="{E2485A02-3FD1-4F37-801F-CA9D35E23682}" presName="node" presStyleLbl="node1" presStyleIdx="4" presStyleCnt="5" custRadScaleRad="99686" custRadScaleInc="1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C2C52-487D-4075-9C2B-EEA47107BA8F}" type="pres">
      <dgm:prSet presAssocID="{E2485A02-3FD1-4F37-801F-CA9D35E23682}" presName="spNode" presStyleCnt="0"/>
      <dgm:spPr/>
    </dgm:pt>
    <dgm:pt modelId="{B45F3915-D3EF-4A90-B5AF-03ADB83A88C8}" type="pres">
      <dgm:prSet presAssocID="{FE749CBF-53A7-4561-AAFF-8F8DCE1059F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85C4D0B1-29B1-4D0C-A379-377B68307229}" srcId="{5FCB1F32-47ED-488C-924D-2734C0337D6F}" destId="{75EF5898-EEE1-470B-A85F-AA37C5A2EAA0}" srcOrd="2" destOrd="0" parTransId="{3BB32645-A3C6-4052-964C-182C4E133FA2}" sibTransId="{75B3D8C3-9DAA-4FE0-BEDD-10AA06BF7368}"/>
    <dgm:cxn modelId="{5601A8AA-0915-4B9E-8C1E-B1B09F6997A2}" type="presOf" srcId="{952DCC34-79DB-43DA-A8B4-4E0A2F91BFB7}" destId="{46BA0A93-523A-4200-A85B-E900E7F1C0FE}" srcOrd="0" destOrd="0" presId="urn:microsoft.com/office/officeart/2005/8/layout/cycle6"/>
    <dgm:cxn modelId="{E7EEBBF6-375C-403F-B38E-47D8255194FD}" type="presOf" srcId="{FE749CBF-53A7-4561-AAFF-8F8DCE1059F6}" destId="{B45F3915-D3EF-4A90-B5AF-03ADB83A88C8}" srcOrd="0" destOrd="0" presId="urn:microsoft.com/office/officeart/2005/8/layout/cycle6"/>
    <dgm:cxn modelId="{9A006C23-D840-4C39-A3AC-CEFBBD8D2F31}" type="presOf" srcId="{1338650B-5711-4F7E-95D8-3CEE9EBD79A0}" destId="{C162D277-D732-40BC-8191-0144FEE71FB9}" srcOrd="0" destOrd="0" presId="urn:microsoft.com/office/officeart/2005/8/layout/cycle6"/>
    <dgm:cxn modelId="{D38624DF-A843-4170-B6E7-F0EB5CF44410}" type="presOf" srcId="{BE25C953-E51C-433C-8254-8F3E074824F8}" destId="{EC818D77-0636-4255-9280-DCA4CFEEA4A2}" srcOrd="0" destOrd="0" presId="urn:microsoft.com/office/officeart/2005/8/layout/cycle6"/>
    <dgm:cxn modelId="{B66540DF-8C71-4E2E-B2A6-3BAF0CCB55C2}" type="presOf" srcId="{75EF5898-EEE1-470B-A85F-AA37C5A2EAA0}" destId="{7136747F-6110-4836-90BB-9FF1F04CE931}" srcOrd="0" destOrd="0" presId="urn:microsoft.com/office/officeart/2005/8/layout/cycle6"/>
    <dgm:cxn modelId="{535E4D7B-11F1-450A-B98C-60836F9EB13D}" type="presOf" srcId="{2C8C85B7-DB7C-43EA-9C1D-F50AABE85752}" destId="{F8736AA6-633D-47DA-970F-80702FA830C0}" srcOrd="0" destOrd="0" presId="urn:microsoft.com/office/officeart/2005/8/layout/cycle6"/>
    <dgm:cxn modelId="{A02B3257-DF95-4D18-B6DF-FC58B8FD5BA2}" srcId="{5FCB1F32-47ED-488C-924D-2734C0337D6F}" destId="{BE25C953-E51C-433C-8254-8F3E074824F8}" srcOrd="1" destOrd="0" parTransId="{22EE02A4-6CCA-4050-8968-D1390BF60CEC}" sibTransId="{1338650B-5711-4F7E-95D8-3CEE9EBD79A0}"/>
    <dgm:cxn modelId="{196813BD-EE03-405F-96E4-0ADE876A01B5}" type="presOf" srcId="{75B3D8C3-9DAA-4FE0-BEDD-10AA06BF7368}" destId="{D8A768F2-32EF-4BB0-83C7-0AC25CE53178}" srcOrd="0" destOrd="0" presId="urn:microsoft.com/office/officeart/2005/8/layout/cycle6"/>
    <dgm:cxn modelId="{86717C96-DCEB-4661-AAF2-1481D710E1EA}" srcId="{5FCB1F32-47ED-488C-924D-2734C0337D6F}" destId="{9A0E9FF0-6707-4803-B607-CA0546916207}" srcOrd="3" destOrd="0" parTransId="{ABB2632C-D469-4AFF-AC0E-4D6B4D81ACF0}" sibTransId="{952DCC34-79DB-43DA-A8B4-4E0A2F91BFB7}"/>
    <dgm:cxn modelId="{E875E45F-7067-4373-B305-9016D4BE2325}" type="presOf" srcId="{C4605E50-2EA8-40AE-A04E-11C4EA32A0B9}" destId="{C1449B28-832D-4E06-8C72-A46CB6AA79CF}" srcOrd="0" destOrd="0" presId="urn:microsoft.com/office/officeart/2005/8/layout/cycle6"/>
    <dgm:cxn modelId="{A39C8869-3B9C-44C7-A2CF-30207AA286ED}" type="presOf" srcId="{5FCB1F32-47ED-488C-924D-2734C0337D6F}" destId="{42F01F1E-A05D-4459-9384-522CC607280B}" srcOrd="0" destOrd="0" presId="urn:microsoft.com/office/officeart/2005/8/layout/cycle6"/>
    <dgm:cxn modelId="{B8B8560B-8DEB-476D-B7B3-A622AF00F827}" type="presOf" srcId="{E2485A02-3FD1-4F37-801F-CA9D35E23682}" destId="{5CC964D7-AA11-4736-BEBA-0D3DD3554461}" srcOrd="0" destOrd="0" presId="urn:microsoft.com/office/officeart/2005/8/layout/cycle6"/>
    <dgm:cxn modelId="{20A457D2-D862-461C-A754-72E815850E80}" type="presOf" srcId="{9A0E9FF0-6707-4803-B607-CA0546916207}" destId="{70406830-DDA5-46A2-AB16-5A3466DD67EE}" srcOrd="0" destOrd="0" presId="urn:microsoft.com/office/officeart/2005/8/layout/cycle6"/>
    <dgm:cxn modelId="{C47B6E68-A930-4AD8-92A5-356411EBE586}" srcId="{5FCB1F32-47ED-488C-924D-2734C0337D6F}" destId="{E2485A02-3FD1-4F37-801F-CA9D35E23682}" srcOrd="4" destOrd="0" parTransId="{7D4815A5-BBD8-4B48-8300-4CB3BFC9C30E}" sibTransId="{FE749CBF-53A7-4561-AAFF-8F8DCE1059F6}"/>
    <dgm:cxn modelId="{1510CC29-BDC0-4301-950C-631A2346FB6C}" srcId="{5FCB1F32-47ED-488C-924D-2734C0337D6F}" destId="{C4605E50-2EA8-40AE-A04E-11C4EA32A0B9}" srcOrd="0" destOrd="0" parTransId="{B67BC96E-6A5E-4A77-9140-3FCEAB4E0F63}" sibTransId="{2C8C85B7-DB7C-43EA-9C1D-F50AABE85752}"/>
    <dgm:cxn modelId="{3657BF8B-7C67-42D6-882E-13D30F35DA7F}" type="presParOf" srcId="{42F01F1E-A05D-4459-9384-522CC607280B}" destId="{C1449B28-832D-4E06-8C72-A46CB6AA79CF}" srcOrd="0" destOrd="0" presId="urn:microsoft.com/office/officeart/2005/8/layout/cycle6"/>
    <dgm:cxn modelId="{EAFEDABD-E7CA-46DE-9100-0657C337882B}" type="presParOf" srcId="{42F01F1E-A05D-4459-9384-522CC607280B}" destId="{5155DCCE-0C8B-4390-9E0A-BE614B4F4CD1}" srcOrd="1" destOrd="0" presId="urn:microsoft.com/office/officeart/2005/8/layout/cycle6"/>
    <dgm:cxn modelId="{75DB13C0-F653-4388-8735-2226BC192A9F}" type="presParOf" srcId="{42F01F1E-A05D-4459-9384-522CC607280B}" destId="{F8736AA6-633D-47DA-970F-80702FA830C0}" srcOrd="2" destOrd="0" presId="urn:microsoft.com/office/officeart/2005/8/layout/cycle6"/>
    <dgm:cxn modelId="{5306F8DE-36D1-4ECB-AB3B-50B717C86D11}" type="presParOf" srcId="{42F01F1E-A05D-4459-9384-522CC607280B}" destId="{EC818D77-0636-4255-9280-DCA4CFEEA4A2}" srcOrd="3" destOrd="0" presId="urn:microsoft.com/office/officeart/2005/8/layout/cycle6"/>
    <dgm:cxn modelId="{F2F8ADA7-4C1D-4260-8FCE-57E8E79D8F09}" type="presParOf" srcId="{42F01F1E-A05D-4459-9384-522CC607280B}" destId="{77335783-4A05-4329-B73A-DDA5E8C3ED01}" srcOrd="4" destOrd="0" presId="urn:microsoft.com/office/officeart/2005/8/layout/cycle6"/>
    <dgm:cxn modelId="{C534B0D9-2161-462A-AA0F-A2DEA1047AE2}" type="presParOf" srcId="{42F01F1E-A05D-4459-9384-522CC607280B}" destId="{C162D277-D732-40BC-8191-0144FEE71FB9}" srcOrd="5" destOrd="0" presId="urn:microsoft.com/office/officeart/2005/8/layout/cycle6"/>
    <dgm:cxn modelId="{5D81BDB6-B9CF-47CF-BCEE-4A2AB2708A22}" type="presParOf" srcId="{42F01F1E-A05D-4459-9384-522CC607280B}" destId="{7136747F-6110-4836-90BB-9FF1F04CE931}" srcOrd="6" destOrd="0" presId="urn:microsoft.com/office/officeart/2005/8/layout/cycle6"/>
    <dgm:cxn modelId="{277BDB1A-E39A-45C9-AB41-F8EAAE215D70}" type="presParOf" srcId="{42F01F1E-A05D-4459-9384-522CC607280B}" destId="{38156091-BD1B-4B95-8235-C35878B431C9}" srcOrd="7" destOrd="0" presId="urn:microsoft.com/office/officeart/2005/8/layout/cycle6"/>
    <dgm:cxn modelId="{401B7A5B-1D28-46DD-AACE-CE5BC0F6A049}" type="presParOf" srcId="{42F01F1E-A05D-4459-9384-522CC607280B}" destId="{D8A768F2-32EF-4BB0-83C7-0AC25CE53178}" srcOrd="8" destOrd="0" presId="urn:microsoft.com/office/officeart/2005/8/layout/cycle6"/>
    <dgm:cxn modelId="{252E08EA-1253-41DF-93CB-075549672CA8}" type="presParOf" srcId="{42F01F1E-A05D-4459-9384-522CC607280B}" destId="{70406830-DDA5-46A2-AB16-5A3466DD67EE}" srcOrd="9" destOrd="0" presId="urn:microsoft.com/office/officeart/2005/8/layout/cycle6"/>
    <dgm:cxn modelId="{659AC930-7190-4365-B52C-DF70CD6275B5}" type="presParOf" srcId="{42F01F1E-A05D-4459-9384-522CC607280B}" destId="{C5640662-CA61-4C82-A786-92758474241A}" srcOrd="10" destOrd="0" presId="urn:microsoft.com/office/officeart/2005/8/layout/cycle6"/>
    <dgm:cxn modelId="{20220FA9-9E06-4A43-9C14-44E409454ADF}" type="presParOf" srcId="{42F01F1E-A05D-4459-9384-522CC607280B}" destId="{46BA0A93-523A-4200-A85B-E900E7F1C0FE}" srcOrd="11" destOrd="0" presId="urn:microsoft.com/office/officeart/2005/8/layout/cycle6"/>
    <dgm:cxn modelId="{6D44441E-9BE1-46D3-9D08-9D2FD097259A}" type="presParOf" srcId="{42F01F1E-A05D-4459-9384-522CC607280B}" destId="{5CC964D7-AA11-4736-BEBA-0D3DD3554461}" srcOrd="12" destOrd="0" presId="urn:microsoft.com/office/officeart/2005/8/layout/cycle6"/>
    <dgm:cxn modelId="{73BF8D63-2005-4B84-AEF3-94EDABE123E9}" type="presParOf" srcId="{42F01F1E-A05D-4459-9384-522CC607280B}" destId="{10DC2C52-487D-4075-9C2B-EEA47107BA8F}" srcOrd="13" destOrd="0" presId="urn:microsoft.com/office/officeart/2005/8/layout/cycle6"/>
    <dgm:cxn modelId="{8A58A420-E15A-4F5C-AFA5-BD89AC5B3DBB}" type="presParOf" srcId="{42F01F1E-A05D-4459-9384-522CC607280B}" destId="{B45F3915-D3EF-4A90-B5AF-03ADB83A88C8}" srcOrd="14" destOrd="0" presId="urn:microsoft.com/office/officeart/2005/8/layout/cycle6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449B28-832D-4E06-8C72-A46CB6AA79CF}">
      <dsp:nvSpPr>
        <dsp:cNvPr id="0" name=""/>
        <dsp:cNvSpPr/>
      </dsp:nvSpPr>
      <dsp:spPr>
        <a:xfrm>
          <a:off x="3380160" y="34593"/>
          <a:ext cx="2250288" cy="146268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З</a:t>
          </a:r>
          <a:r>
            <a:rPr lang="en-US" sz="2000" b="1" kern="1200" dirty="0" smtClean="0">
              <a:solidFill>
                <a:schemeClr val="tx1"/>
              </a:solidFill>
            </a:rPr>
            <a:t>’</a:t>
          </a:r>
          <a:r>
            <a:rPr lang="uk-UA" sz="2000" b="1" kern="1200" dirty="0" err="1" smtClean="0">
              <a:solidFill>
                <a:schemeClr val="tx1"/>
              </a:solidFill>
            </a:rPr>
            <a:t>язок</a:t>
          </a:r>
          <a:r>
            <a:rPr lang="uk-UA" sz="2000" b="1" kern="1200" dirty="0" smtClean="0">
              <a:solidFill>
                <a:schemeClr val="tx1"/>
              </a:solidFill>
            </a:rPr>
            <a:t> з одним членом речення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380160" y="34593"/>
        <a:ext cx="2250288" cy="1462687"/>
      </dsp:txXfrm>
    </dsp:sp>
    <dsp:sp modelId="{F8736AA6-633D-47DA-970F-80702FA830C0}">
      <dsp:nvSpPr>
        <dsp:cNvPr id="0" name=""/>
        <dsp:cNvSpPr/>
      </dsp:nvSpPr>
      <dsp:spPr>
        <a:xfrm>
          <a:off x="1511003" y="741561"/>
          <a:ext cx="5853410" cy="5853410"/>
        </a:xfrm>
        <a:custGeom>
          <a:avLst/>
          <a:gdLst/>
          <a:ahLst/>
          <a:cxnLst/>
          <a:rect l="0" t="0" r="0" b="0"/>
          <a:pathLst>
            <a:path>
              <a:moveTo>
                <a:pt x="4134145" y="260679"/>
              </a:moveTo>
              <a:arcTo wR="2926705" hR="2926705" stAng="17661944" swAng="18799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18D77-0636-4255-9280-DCA4CFEEA4A2}">
      <dsp:nvSpPr>
        <dsp:cNvPr id="0" name=""/>
        <dsp:cNvSpPr/>
      </dsp:nvSpPr>
      <dsp:spPr>
        <a:xfrm>
          <a:off x="6101870" y="2032287"/>
          <a:ext cx="2250288" cy="146268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tx1"/>
              </a:solidFill>
              <a:effectLst/>
            </a:rPr>
            <a:t>Є одним членом речення</a:t>
          </a:r>
          <a:endParaRPr lang="uk-UA" sz="2000" b="1" i="1" kern="1200" dirty="0">
            <a:solidFill>
              <a:schemeClr val="tx1"/>
            </a:solidFill>
            <a:effectLst/>
          </a:endParaRPr>
        </a:p>
      </dsp:txBody>
      <dsp:txXfrm>
        <a:off x="6101870" y="2032287"/>
        <a:ext cx="2250288" cy="1462687"/>
      </dsp:txXfrm>
    </dsp:sp>
    <dsp:sp modelId="{C162D277-D732-40BC-8191-0144FEE71FB9}">
      <dsp:nvSpPr>
        <dsp:cNvPr id="0" name=""/>
        <dsp:cNvSpPr/>
      </dsp:nvSpPr>
      <dsp:spPr>
        <a:xfrm>
          <a:off x="1539737" y="967816"/>
          <a:ext cx="5853410" cy="5853410"/>
        </a:xfrm>
        <a:custGeom>
          <a:avLst/>
          <a:gdLst/>
          <a:ahLst/>
          <a:cxnLst/>
          <a:rect l="0" t="0" r="0" b="0"/>
          <a:pathLst>
            <a:path>
              <a:moveTo>
                <a:pt x="5828593" y="2546379"/>
              </a:moveTo>
              <a:arcTo wR="2926705" hR="2926705" stAng="21151997" swAng="22762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6747F-6110-4836-90BB-9FF1F04CE931}">
      <dsp:nvSpPr>
        <dsp:cNvPr id="0" name=""/>
        <dsp:cNvSpPr/>
      </dsp:nvSpPr>
      <dsp:spPr>
        <a:xfrm>
          <a:off x="5127366" y="5395312"/>
          <a:ext cx="2250288" cy="146268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>
              <a:solidFill>
                <a:schemeClr val="tx1"/>
              </a:solidFill>
              <a:effectLst/>
            </a:rPr>
            <a:t>Зазвичай виражені однією і тією ж частиною мови</a:t>
          </a:r>
          <a:endParaRPr lang="uk-UA" sz="1900" b="1" i="1" kern="1200" dirty="0">
            <a:solidFill>
              <a:schemeClr val="tx1"/>
            </a:solidFill>
            <a:effectLst/>
          </a:endParaRPr>
        </a:p>
      </dsp:txBody>
      <dsp:txXfrm>
        <a:off x="5127366" y="5395312"/>
        <a:ext cx="2250288" cy="1462687"/>
      </dsp:txXfrm>
    </dsp:sp>
    <dsp:sp modelId="{D8A768F2-32EF-4BB0-83C7-0AC25CE53178}">
      <dsp:nvSpPr>
        <dsp:cNvPr id="0" name=""/>
        <dsp:cNvSpPr/>
      </dsp:nvSpPr>
      <dsp:spPr>
        <a:xfrm>
          <a:off x="1671377" y="814653"/>
          <a:ext cx="5853410" cy="5853410"/>
        </a:xfrm>
        <a:custGeom>
          <a:avLst/>
          <a:gdLst/>
          <a:ahLst/>
          <a:cxnLst/>
          <a:rect l="0" t="0" r="0" b="0"/>
          <a:pathLst>
            <a:path>
              <a:moveTo>
                <a:pt x="3443401" y="5807438"/>
              </a:moveTo>
              <a:arcTo wR="2926705" hR="2926705" stAng="4789883" swAng="14848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06830-DDA5-46A2-AB16-5A3466DD67EE}">
      <dsp:nvSpPr>
        <dsp:cNvPr id="0" name=""/>
        <dsp:cNvSpPr/>
      </dsp:nvSpPr>
      <dsp:spPr>
        <a:xfrm>
          <a:off x="1598716" y="5324413"/>
          <a:ext cx="2250288" cy="146268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>
              <a:solidFill>
                <a:schemeClr val="tx1"/>
              </a:solidFill>
              <a:effectLst/>
            </a:rPr>
            <a:t>Вимовляються з інтонацією переліку або протиставлення</a:t>
          </a:r>
          <a:endParaRPr lang="uk-UA" sz="1900" b="1" i="1" kern="1200" dirty="0">
            <a:solidFill>
              <a:schemeClr val="tx1"/>
            </a:solidFill>
            <a:effectLst/>
          </a:endParaRPr>
        </a:p>
      </dsp:txBody>
      <dsp:txXfrm>
        <a:off x="1598716" y="5324413"/>
        <a:ext cx="2250288" cy="1462687"/>
      </dsp:txXfrm>
    </dsp:sp>
    <dsp:sp modelId="{46BA0A93-523A-4200-A85B-E900E7F1C0FE}">
      <dsp:nvSpPr>
        <dsp:cNvPr id="0" name=""/>
        <dsp:cNvSpPr/>
      </dsp:nvSpPr>
      <dsp:spPr>
        <a:xfrm>
          <a:off x="1574671" y="837245"/>
          <a:ext cx="5853410" cy="5853410"/>
        </a:xfrm>
        <a:custGeom>
          <a:avLst/>
          <a:gdLst/>
          <a:ahLst/>
          <a:cxnLst/>
          <a:rect l="0" t="0" r="0" b="0"/>
          <a:pathLst>
            <a:path>
              <a:moveTo>
                <a:pt x="440637" y="4471071"/>
              </a:moveTo>
              <a:arcTo wR="2926705" hR="2926705" stAng="8889066" swAng="22266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964D7-AA11-4736-BEBA-0D3DD3554461}">
      <dsp:nvSpPr>
        <dsp:cNvPr id="0" name=""/>
        <dsp:cNvSpPr/>
      </dsp:nvSpPr>
      <dsp:spPr>
        <a:xfrm>
          <a:off x="604910" y="2013927"/>
          <a:ext cx="2250288" cy="146268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1"/>
              </a:solidFill>
            </a:rPr>
            <a:t>Відповідають на одне питання</a:t>
          </a:r>
          <a:endParaRPr lang="ru-RU" sz="1900" kern="1200" dirty="0"/>
        </a:p>
      </dsp:txBody>
      <dsp:txXfrm>
        <a:off x="604910" y="2013927"/>
        <a:ext cx="2250288" cy="1462687"/>
      </dsp:txXfrm>
    </dsp:sp>
    <dsp:sp modelId="{B45F3915-D3EF-4A90-B5AF-03ADB83A88C8}">
      <dsp:nvSpPr>
        <dsp:cNvPr id="0" name=""/>
        <dsp:cNvSpPr/>
      </dsp:nvSpPr>
      <dsp:spPr>
        <a:xfrm>
          <a:off x="1554785" y="776519"/>
          <a:ext cx="5853410" cy="5853410"/>
        </a:xfrm>
        <a:custGeom>
          <a:avLst/>
          <a:gdLst/>
          <a:ahLst/>
          <a:cxnLst/>
          <a:rect l="0" t="0" r="0" b="0"/>
          <a:pathLst>
            <a:path>
              <a:moveTo>
                <a:pt x="546283" y="1224002"/>
              </a:moveTo>
              <a:arcTo wR="2926705" hR="2926705" stAng="12934556" swAng="19198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762D5-FD74-4C16-9600-23FDC91AECD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6DB59-294D-49AE-9E2D-388D6C31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DB59-294D-49AE-9E2D-388D6C311B0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2363689-AA89-434C-859E-67E4C29ED19D}" type="slidenum">
              <a:rPr lang="ru-RU" sz="1200">
                <a:effectLst/>
                <a:latin typeface="+mn-lt"/>
              </a:rPr>
              <a:pPr algn="r">
                <a:defRPr/>
              </a:pPr>
              <a:t>12</a:t>
            </a:fld>
            <a:endParaRPr lang="ru-RU" sz="1200">
              <a:effectLst/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A4C7A-8405-48C5-A830-4028949E6739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59D89-0586-4379-AC8A-6ACA450C8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kutsurubschool.at.ua/_nw/1/121468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714356"/>
            <a:ext cx="66247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Однорідні члени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речення з різними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типами 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зв’язку. Поширені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і непоширені однорідні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члени речення. Кома між однорідними членами 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речення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500" y="571500"/>
            <a:ext cx="3143250" cy="14287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tx1"/>
                </a:solidFill>
                <a:latin typeface="Impact" pitchFamily="34" charset="0"/>
              </a:rPr>
              <a:t>Однорідні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tx1"/>
                </a:solidFill>
                <a:latin typeface="Impact" pitchFamily="34" charset="0"/>
              </a:rPr>
              <a:t>члени речення</a:t>
            </a:r>
            <a:endParaRPr lang="ru-RU" sz="32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000500" y="2071688"/>
            <a:ext cx="785813" cy="1500187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</a:rPr>
              <a:t>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В</a:t>
            </a:r>
            <a:r>
              <a:rPr lang="en-US" sz="1400" b="1" dirty="0" smtClean="0">
                <a:solidFill>
                  <a:schemeClr val="tx1"/>
                </a:solidFill>
              </a:rPr>
              <a:t>’</a:t>
            </a:r>
            <a:endParaRPr lang="uk-UA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</a:rPr>
              <a:t>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solidFill>
                  <a:schemeClr val="tx1"/>
                </a:solidFill>
              </a:rPr>
              <a:t>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14688" y="3571875"/>
            <a:ext cx="2428875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</a:rPr>
              <a:t>Сурядний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8" y="3857625"/>
            <a:ext cx="1857375" cy="714375"/>
          </a:xfrm>
          <a:prstGeom prst="rect">
            <a:avLst/>
          </a:prstGeom>
          <a:solidFill>
            <a:srgbClr val="43DB4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tx1"/>
                </a:solidFill>
              </a:rPr>
              <a:t>Сполучниковий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5429264"/>
            <a:ext cx="2143125" cy="785813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tx1"/>
                </a:solidFill>
              </a:rPr>
              <a:t>Змішаний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5125" y="3857625"/>
            <a:ext cx="2071688" cy="7858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746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tx1"/>
                </a:solidFill>
              </a:rPr>
              <a:t>Безсполучниковий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143375" y="4786313"/>
            <a:ext cx="500063" cy="642937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715000" y="3857625"/>
            <a:ext cx="928688" cy="64293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трелка влево 19"/>
          <p:cNvSpPr/>
          <p:nvPr/>
        </p:nvSpPr>
        <p:spPr>
          <a:xfrm>
            <a:off x="2286000" y="3857625"/>
            <a:ext cx="857250" cy="5715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" name="Picture 2" descr="http://www.mybloginfo.ru/uploads/posts/2012-10/1350554731_69490747_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452" y="116632"/>
            <a:ext cx="1384532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Вид </a:t>
            </a:r>
            <a:r>
              <a:rPr lang="ru-RU" sz="4000" b="1" dirty="0" err="1"/>
              <a:t>зв'язку</a:t>
            </a:r>
            <a:r>
              <a:rPr lang="ru-RU" sz="4000" b="1" dirty="0"/>
              <a:t> </a:t>
            </a:r>
            <a:r>
              <a:rPr lang="ru-RU" sz="4000" b="1" dirty="0" err="1"/>
              <a:t>між</a:t>
            </a:r>
            <a:r>
              <a:rPr lang="ru-RU" sz="4000" b="1" dirty="0"/>
              <a:t> </a:t>
            </a:r>
            <a:r>
              <a:rPr lang="ru-RU" sz="4000" b="1" dirty="0" err="1"/>
              <a:t>однорідними</a:t>
            </a:r>
            <a:r>
              <a:rPr lang="ru-RU" sz="4000" b="1" dirty="0"/>
              <a:t> </a:t>
            </a:r>
            <a:br>
              <a:rPr lang="ru-RU" sz="4000" b="1" dirty="0"/>
            </a:br>
            <a:r>
              <a:rPr lang="ru-RU" sz="4000" b="1" dirty="0"/>
              <a:t>членами </a:t>
            </a:r>
            <a:r>
              <a:rPr lang="ru-RU" sz="4000" b="1" dirty="0" err="1"/>
              <a:t>речення</a:t>
            </a:r>
            <a:r>
              <a:rPr lang="ru-RU" sz="4000" b="1" dirty="0"/>
              <a:t> </a:t>
            </a:r>
            <a:endParaRPr lang="en-US" sz="4000" b="1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72556" cy="52578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400" dirty="0">
                <a:solidFill>
                  <a:srgbClr val="000099"/>
                </a:solidFill>
              </a:rPr>
              <a:t>1) </a:t>
            </a:r>
            <a:r>
              <a:rPr lang="ru-RU" sz="2400" dirty="0" err="1">
                <a:solidFill>
                  <a:srgbClr val="000099"/>
                </a:solidFill>
              </a:rPr>
              <a:t>Живуть</a:t>
            </a:r>
            <a:r>
              <a:rPr lang="ru-RU" sz="2400" dirty="0">
                <a:solidFill>
                  <a:srgbClr val="000099"/>
                </a:solidFill>
              </a:rPr>
              <a:t>, </a:t>
            </a:r>
            <a:r>
              <a:rPr lang="ru-RU" sz="2400" dirty="0" err="1">
                <a:solidFill>
                  <a:srgbClr val="000099"/>
                </a:solidFill>
              </a:rPr>
              <a:t>примножуються</a:t>
            </a:r>
            <a:r>
              <a:rPr lang="ru-RU" sz="2400" dirty="0">
                <a:solidFill>
                  <a:srgbClr val="000099"/>
                </a:solidFill>
              </a:rPr>
              <a:t>, </a:t>
            </a:r>
            <a:r>
              <a:rPr lang="ru-RU" sz="2400" dirty="0" err="1">
                <a:solidFill>
                  <a:srgbClr val="000099"/>
                </a:solidFill>
              </a:rPr>
              <a:t>квітнуть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безсмертні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скарби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 smtClean="0">
                <a:solidFill>
                  <a:srgbClr val="000099"/>
                </a:solidFill>
              </a:rPr>
              <a:t>народної</a:t>
            </a:r>
            <a:r>
              <a:rPr lang="ru-RU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культури</a:t>
            </a:r>
            <a:r>
              <a:rPr lang="ru-RU" sz="2400" dirty="0">
                <a:solidFill>
                  <a:srgbClr val="000099"/>
                </a:solidFill>
              </a:rPr>
              <a:t>. </a:t>
            </a:r>
            <a:endParaRPr lang="uk-UA" sz="2400" dirty="0">
              <a:solidFill>
                <a:srgbClr val="000099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uk-UA" sz="2400" b="1" dirty="0"/>
              <a:t>   </a:t>
            </a:r>
            <a:r>
              <a:rPr lang="ru-RU" sz="2400" b="1" dirty="0"/>
              <a:t>О, О, О.</a:t>
            </a:r>
            <a:r>
              <a:rPr lang="ru-RU" sz="2400" dirty="0"/>
              <a:t> — </a:t>
            </a:r>
            <a:r>
              <a:rPr lang="ru-RU" sz="2400" dirty="0" err="1"/>
              <a:t>Однорідні</a:t>
            </a:r>
            <a:r>
              <a:rPr lang="ru-RU" sz="2400" dirty="0"/>
              <a:t> члени </a:t>
            </a:r>
            <a:r>
              <a:rPr lang="ru-RU" sz="2400" dirty="0" err="1"/>
              <a:t>з'єднуються</a:t>
            </a:r>
            <a:r>
              <a:rPr lang="ru-RU" sz="2400" dirty="0"/>
              <a:t> </a:t>
            </a:r>
            <a:r>
              <a:rPr lang="ru-RU" sz="2400" dirty="0" err="1"/>
              <a:t>інтонацією</a:t>
            </a:r>
            <a:r>
              <a:rPr lang="ru-RU" sz="2400" dirty="0"/>
              <a:t>   </a:t>
            </a:r>
            <a:r>
              <a:rPr lang="ru-RU" sz="2400" dirty="0" err="1" smtClean="0"/>
              <a:t>переліку</a:t>
            </a:r>
            <a:r>
              <a:rPr lang="ru-RU" sz="2400" dirty="0"/>
              <a:t>, тому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b="1" dirty="0" err="1"/>
              <a:t>безсполучниковий</a:t>
            </a:r>
            <a:r>
              <a:rPr lang="ru-RU" sz="2400" dirty="0"/>
              <a:t> </a:t>
            </a:r>
            <a:r>
              <a:rPr lang="ru-RU" sz="2400" dirty="0" err="1"/>
              <a:t>зв'язок</a:t>
            </a:r>
            <a:r>
              <a:rPr lang="ru-RU" sz="2400" dirty="0"/>
              <a:t>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000099"/>
                </a:solidFill>
              </a:rPr>
              <a:t>2) Разом </a:t>
            </a:r>
            <a:r>
              <a:rPr lang="ru-RU" sz="2400" dirty="0" err="1">
                <a:solidFill>
                  <a:srgbClr val="000099"/>
                </a:solidFill>
              </a:rPr>
              <a:t>з</a:t>
            </a:r>
            <a:r>
              <a:rPr lang="ru-RU" sz="2400" dirty="0">
                <a:solidFill>
                  <a:srgbClr val="000099"/>
                </a:solidFill>
              </a:rPr>
              <a:t> ними </a:t>
            </a:r>
            <a:r>
              <a:rPr lang="ru-RU" sz="2400" dirty="0" err="1">
                <a:solidFill>
                  <a:srgbClr val="000099"/>
                </a:solidFill>
              </a:rPr>
              <a:t>передаються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і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історія</a:t>
            </a:r>
            <a:r>
              <a:rPr lang="ru-RU" sz="2400" dirty="0">
                <a:solidFill>
                  <a:srgbClr val="000099"/>
                </a:solidFill>
              </a:rPr>
              <a:t> народу, </a:t>
            </a:r>
            <a:r>
              <a:rPr lang="ru-RU" sz="2400" dirty="0" err="1">
                <a:solidFill>
                  <a:srgbClr val="000099"/>
                </a:solidFill>
              </a:rPr>
              <a:t>і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його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душа</a:t>
            </a:r>
            <a:r>
              <a:rPr lang="ru-RU" sz="2400" dirty="0">
                <a:solidFill>
                  <a:srgbClr val="000099"/>
                </a:solidFill>
              </a:rPr>
              <a:t>, </a:t>
            </a:r>
            <a:r>
              <a:rPr lang="ru-RU" sz="2400" dirty="0" err="1">
                <a:solidFill>
                  <a:srgbClr val="000099"/>
                </a:solidFill>
              </a:rPr>
              <a:t>і</a:t>
            </a:r>
            <a:r>
              <a:rPr lang="ru-RU" sz="2400" dirty="0">
                <a:solidFill>
                  <a:srgbClr val="000099"/>
                </a:solidFill>
              </a:rPr>
              <a:t> характер, </a:t>
            </a:r>
            <a:r>
              <a:rPr lang="ru-RU" sz="2400" dirty="0" err="1">
                <a:solidFill>
                  <a:srgbClr val="000099"/>
                </a:solidFill>
              </a:rPr>
              <a:t>і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вдача</a:t>
            </a:r>
            <a:r>
              <a:rPr lang="ru-RU" sz="2400" dirty="0">
                <a:solidFill>
                  <a:srgbClr val="000099"/>
                </a:solidFill>
              </a:rPr>
              <a:t>.</a:t>
            </a:r>
            <a:r>
              <a:rPr lang="ru-RU" sz="2400" dirty="0"/>
              <a:t> </a:t>
            </a:r>
            <a:endParaRPr lang="uk-UA" sz="2400" dirty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/>
              <a:t>    </a:t>
            </a:r>
            <a:r>
              <a:rPr lang="ru-RU" sz="2400" b="1" dirty="0" err="1"/>
              <a:t>і</a:t>
            </a:r>
            <a:r>
              <a:rPr lang="ru-RU" sz="2400" b="1" dirty="0"/>
              <a:t> О, </a:t>
            </a:r>
            <a:r>
              <a:rPr lang="ru-RU" sz="2400" b="1" dirty="0" err="1"/>
              <a:t>і</a:t>
            </a:r>
            <a:r>
              <a:rPr lang="ru-RU" sz="2400" b="1" dirty="0"/>
              <a:t> О, </a:t>
            </a:r>
            <a:r>
              <a:rPr lang="ru-RU" sz="2400" b="1" dirty="0" err="1"/>
              <a:t>і</a:t>
            </a:r>
            <a:r>
              <a:rPr lang="ru-RU" sz="2400" b="1" dirty="0"/>
              <a:t> О, </a:t>
            </a:r>
            <a:r>
              <a:rPr lang="ru-RU" sz="2400" b="1" dirty="0" err="1"/>
              <a:t>і</a:t>
            </a:r>
            <a:r>
              <a:rPr lang="ru-RU" sz="2400" b="1" dirty="0"/>
              <a:t> О.</a:t>
            </a:r>
            <a:r>
              <a:rPr lang="ru-RU" sz="2400" dirty="0"/>
              <a:t> — </a:t>
            </a:r>
            <a:r>
              <a:rPr lang="ru-RU" sz="2400" dirty="0" err="1"/>
              <a:t>Однорідні</a:t>
            </a:r>
            <a:r>
              <a:rPr lang="ru-RU" sz="2400" dirty="0"/>
              <a:t> члени </a:t>
            </a:r>
            <a:r>
              <a:rPr lang="ru-RU" sz="2400" dirty="0" err="1"/>
              <a:t>речення</a:t>
            </a:r>
            <a:r>
              <a:rPr lang="ru-RU" sz="2400" dirty="0"/>
              <a:t> </a:t>
            </a:r>
            <a:r>
              <a:rPr lang="ru-RU" sz="2400" dirty="0" err="1" smtClean="0"/>
              <a:t>з'єднуються</a:t>
            </a: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повторюваних</a:t>
            </a:r>
            <a:r>
              <a:rPr lang="ru-RU" sz="2400" dirty="0"/>
              <a:t> </a:t>
            </a:r>
            <a:r>
              <a:rPr lang="ru-RU" sz="2400" dirty="0" err="1"/>
              <a:t>сполучників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 smtClean="0"/>
              <a:t>інтонації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переліку</a:t>
            </a:r>
            <a:r>
              <a:rPr lang="ru-RU" sz="2400" dirty="0"/>
              <a:t>, тому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b="1" dirty="0" err="1"/>
              <a:t>сполучниковий</a:t>
            </a:r>
            <a:r>
              <a:rPr lang="ru-RU" sz="2400" dirty="0"/>
              <a:t> </a:t>
            </a:r>
            <a:r>
              <a:rPr lang="ru-RU" sz="2400" dirty="0" err="1"/>
              <a:t>зв'язок</a:t>
            </a:r>
            <a:r>
              <a:rPr lang="ru-RU" sz="2400" dirty="0"/>
              <a:t>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000099"/>
                </a:solidFill>
              </a:rPr>
              <a:t>3) </a:t>
            </a:r>
            <a:r>
              <a:rPr lang="ru-RU" sz="2400" dirty="0" err="1">
                <a:solidFill>
                  <a:srgbClr val="000099"/>
                </a:solidFill>
              </a:rPr>
              <a:t>Легенди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і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перекази</a:t>
            </a:r>
            <a:r>
              <a:rPr lang="ru-RU" sz="2400" dirty="0">
                <a:solidFill>
                  <a:srgbClr val="000099"/>
                </a:solidFill>
              </a:rPr>
              <a:t>, </a:t>
            </a:r>
            <a:r>
              <a:rPr lang="ru-RU" sz="2400" dirty="0" err="1">
                <a:solidFill>
                  <a:srgbClr val="000099"/>
                </a:solidFill>
              </a:rPr>
              <a:t>пісні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і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співаночки</a:t>
            </a:r>
            <a:r>
              <a:rPr lang="ru-RU" sz="2400" dirty="0">
                <a:solidFill>
                  <a:srgbClr val="000099"/>
                </a:solidFill>
              </a:rPr>
              <a:t>, </a:t>
            </a:r>
            <a:r>
              <a:rPr lang="ru-RU" sz="2400" dirty="0" err="1">
                <a:solidFill>
                  <a:srgbClr val="000099"/>
                </a:solidFill>
              </a:rPr>
              <a:t>приказки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і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оповідки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переходять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від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покоління</a:t>
            </a:r>
            <a:r>
              <a:rPr lang="ru-RU" sz="2400" dirty="0">
                <a:solidFill>
                  <a:srgbClr val="000099"/>
                </a:solidFill>
              </a:rPr>
              <a:t> до </a:t>
            </a:r>
            <a:r>
              <a:rPr lang="ru-RU" sz="2400" dirty="0" err="1">
                <a:solidFill>
                  <a:srgbClr val="000099"/>
                </a:solidFill>
              </a:rPr>
              <a:t>покоління</a:t>
            </a:r>
            <a:r>
              <a:rPr lang="ru-RU" sz="2400" dirty="0">
                <a:solidFill>
                  <a:srgbClr val="000099"/>
                </a:solidFill>
              </a:rPr>
              <a:t>.</a:t>
            </a:r>
            <a:r>
              <a:rPr lang="ru-RU" sz="2400" dirty="0"/>
              <a:t> </a:t>
            </a:r>
            <a:endParaRPr lang="uk-UA" sz="2400" dirty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uk-UA" sz="2400" b="1" dirty="0"/>
              <a:t>   </a:t>
            </a:r>
            <a:r>
              <a:rPr lang="ru-RU" sz="2400" b="1" dirty="0"/>
              <a:t>О </a:t>
            </a:r>
            <a:r>
              <a:rPr lang="ru-RU" sz="2400" b="1" dirty="0" err="1"/>
              <a:t>і</a:t>
            </a:r>
            <a:r>
              <a:rPr lang="ru-RU" sz="2400" b="1" dirty="0"/>
              <a:t> О, О </a:t>
            </a:r>
            <a:r>
              <a:rPr lang="ru-RU" sz="2400" b="1" dirty="0" err="1"/>
              <a:t>і</a:t>
            </a:r>
            <a:r>
              <a:rPr lang="ru-RU" sz="2400" b="1" dirty="0"/>
              <a:t> О, О </a:t>
            </a:r>
            <a:r>
              <a:rPr lang="ru-RU" sz="2400" b="1" dirty="0" err="1"/>
              <a:t>і</a:t>
            </a:r>
            <a:r>
              <a:rPr lang="ru-RU" sz="2400" b="1" dirty="0"/>
              <a:t> О.</a:t>
            </a:r>
            <a:r>
              <a:rPr lang="ru-RU" sz="2400" dirty="0"/>
              <a:t> 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b="1" dirty="0" err="1"/>
              <a:t>змішаний</a:t>
            </a:r>
            <a:r>
              <a:rPr lang="ru-RU" sz="2400" b="1" dirty="0"/>
              <a:t> </a:t>
            </a:r>
            <a:r>
              <a:rPr lang="ru-RU" sz="2400" dirty="0" err="1"/>
              <a:t>зв'язок</a:t>
            </a:r>
            <a:r>
              <a:rPr lang="ru-RU" sz="2400" dirty="0"/>
              <a:t>.</a:t>
            </a:r>
            <a:endParaRPr lang="en-US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2" decel="1000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2" decel="1000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2" fill="hold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2" fill="hold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4286250" y="942975"/>
            <a:ext cx="428625" cy="31718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/>
            </a:endParaRPr>
          </a:p>
        </p:txBody>
      </p:sp>
      <p:sp>
        <p:nvSpPr>
          <p:cNvPr id="5" name="Стрелка вниз 4"/>
          <p:cNvSpPr/>
          <p:nvPr/>
        </p:nvSpPr>
        <p:spPr>
          <a:xfrm rot="2102626">
            <a:off x="2832100" y="808038"/>
            <a:ext cx="430213" cy="254317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/>
            </a:endParaRPr>
          </a:p>
        </p:txBody>
      </p:sp>
      <p:sp>
        <p:nvSpPr>
          <p:cNvPr id="6" name="Стрелка вниз 5"/>
          <p:cNvSpPr/>
          <p:nvPr/>
        </p:nvSpPr>
        <p:spPr>
          <a:xfrm rot="19408853">
            <a:off x="5807075" y="820738"/>
            <a:ext cx="414338" cy="2363787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88" y="3284538"/>
            <a:ext cx="3429000" cy="584775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Єднальні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8938" y="4200525"/>
            <a:ext cx="3286125" cy="584775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Розділові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7813" y="3171825"/>
            <a:ext cx="3500437" cy="584775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Протиставні</a:t>
            </a: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214313" y="4098925"/>
            <a:ext cx="2714625" cy="1584325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І, ТА (І),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 ТІЛЬКИ…, 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АЛЕ І, НІ…НІ,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ЯК…, ТАК 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5063" y="3943350"/>
            <a:ext cx="2643187" cy="169277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АЛЕ, ТА (АЛЕ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ОДНАК, ПРОТЕ,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i="1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1813" y="4972050"/>
            <a:ext cx="3000375" cy="156966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     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АБО, ЧИ,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ТО…ТО,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НЕ ТО…НЕ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ТО, АБО …АБО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5" name="Прямоугольник 16"/>
          <p:cNvSpPr>
            <a:spLocks noChangeArrowheads="1"/>
          </p:cNvSpPr>
          <p:nvPr/>
        </p:nvSpPr>
        <p:spPr bwMode="auto">
          <a:xfrm>
            <a:off x="1785938" y="214313"/>
            <a:ext cx="5929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dirty="0">
                <a:effectLst/>
                <a:latin typeface="Times New Roman" pitchFamily="18" charset="0"/>
                <a:cs typeface="Times New Roman" pitchFamily="18" charset="0"/>
              </a:rPr>
              <a:t>Сурядні сполучники</a:t>
            </a:r>
          </a:p>
        </p:txBody>
      </p:sp>
      <p:pic>
        <p:nvPicPr>
          <p:cNvPr id="8194" name="Picture 2" descr="http://www.struwelmaus.de/Bastelseite/giflager1/mix-sm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0634"/>
            <a:ext cx="1872208" cy="16301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/>
          </p:nvPr>
        </p:nvSpPr>
        <p:spPr>
          <a:xfrm>
            <a:off x="357158" y="1643050"/>
            <a:ext cx="8501122" cy="5214950"/>
          </a:xfrm>
        </p:spPr>
        <p:txBody>
          <a:bodyPr/>
          <a:lstStyle/>
          <a:p>
            <a:pPr marL="0" indent="465138" eaLnBrk="1" hangingPunct="1"/>
            <a:r>
              <a:rPr lang="ru-RU" sz="3000" dirty="0" err="1" smtClean="0"/>
              <a:t>Сонце</a:t>
            </a:r>
            <a:r>
              <a:rPr lang="ru-RU" sz="3000" dirty="0" smtClean="0"/>
              <a:t>, земля, вода – </a:t>
            </a:r>
            <a:r>
              <a:rPr lang="ru-RU" sz="3000" dirty="0" err="1" smtClean="0"/>
              <a:t>найперші</a:t>
            </a:r>
            <a:r>
              <a:rPr lang="ru-RU" sz="3000" dirty="0" smtClean="0"/>
              <a:t> </a:t>
            </a:r>
            <a:r>
              <a:rPr lang="ru-RU" sz="3000" dirty="0" err="1" smtClean="0"/>
              <a:t>годувальники</a:t>
            </a:r>
            <a:r>
              <a:rPr lang="ru-RU" sz="3000" dirty="0" smtClean="0"/>
              <a:t>.</a:t>
            </a:r>
          </a:p>
          <a:p>
            <a:pPr marL="0" indent="465138" eaLnBrk="1" hangingPunct="1"/>
            <a:r>
              <a:rPr lang="ru-RU" sz="3000" dirty="0" smtClean="0"/>
              <a:t>Не </a:t>
            </a:r>
            <a:r>
              <a:rPr lang="ru-RU" sz="3000" dirty="0" err="1" smtClean="0"/>
              <a:t>одяг</a:t>
            </a:r>
            <a:r>
              <a:rPr lang="ru-RU" sz="3000" dirty="0" smtClean="0"/>
              <a:t> </a:t>
            </a:r>
            <a:r>
              <a:rPr lang="ru-RU" sz="3000" dirty="0" err="1" smtClean="0"/>
              <a:t>прикрашає</a:t>
            </a:r>
            <a:r>
              <a:rPr lang="ru-RU" sz="3000" dirty="0" smtClean="0"/>
              <a:t> </a:t>
            </a:r>
            <a:r>
              <a:rPr lang="ru-RU" sz="3000" dirty="0" err="1" smtClean="0"/>
              <a:t>людину</a:t>
            </a:r>
            <a:r>
              <a:rPr lang="ru-RU" sz="3000" dirty="0" smtClean="0"/>
              <a:t>, а </a:t>
            </a:r>
            <a:r>
              <a:rPr lang="ru-RU" sz="3000" dirty="0" err="1" smtClean="0"/>
              <a:t>добрі</a:t>
            </a:r>
            <a:r>
              <a:rPr lang="ru-RU" sz="3000" dirty="0" smtClean="0"/>
              <a:t> </a:t>
            </a:r>
            <a:r>
              <a:rPr lang="ru-RU" sz="3000" dirty="0" err="1" smtClean="0"/>
              <a:t>діла</a:t>
            </a:r>
            <a:r>
              <a:rPr lang="ru-RU" sz="3000" dirty="0" smtClean="0"/>
              <a:t>.</a:t>
            </a:r>
          </a:p>
          <a:p>
            <a:pPr marL="0" indent="465138" eaLnBrk="1" hangingPunct="1"/>
            <a:r>
              <a:rPr lang="ru-RU" sz="3000" dirty="0" smtClean="0"/>
              <a:t>Час, </a:t>
            </a:r>
            <a:r>
              <a:rPr lang="ru-RU" sz="3000" dirty="0" err="1" smtClean="0"/>
              <a:t>терпіння</a:t>
            </a:r>
            <a:r>
              <a:rPr lang="ru-RU" sz="3000" dirty="0" smtClean="0"/>
              <a:t>, </a:t>
            </a:r>
            <a:r>
              <a:rPr lang="ru-RU" sz="3000" dirty="0" err="1" smtClean="0"/>
              <a:t>праця</a:t>
            </a:r>
            <a:r>
              <a:rPr lang="ru-RU" sz="3000" dirty="0" smtClean="0"/>
              <a:t> </a:t>
            </a:r>
            <a:r>
              <a:rPr lang="ru-RU" sz="3000" dirty="0" err="1" smtClean="0"/>
              <a:t>й</a:t>
            </a:r>
            <a:r>
              <a:rPr lang="ru-RU" sz="3000" dirty="0" smtClean="0"/>
              <a:t> </a:t>
            </a:r>
            <a:r>
              <a:rPr lang="ru-RU" sz="3000" dirty="0" err="1" smtClean="0"/>
              <a:t>сумління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прибирають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дороги </a:t>
            </a:r>
            <a:r>
              <a:rPr lang="ru-RU" sz="3000" dirty="0" err="1" smtClean="0"/>
              <a:t>каміння</a:t>
            </a:r>
            <a:r>
              <a:rPr lang="ru-RU" sz="3000" dirty="0" smtClean="0"/>
              <a:t>.</a:t>
            </a:r>
          </a:p>
          <a:p>
            <a:pPr marL="0" indent="465138" eaLnBrk="1" hangingPunct="1"/>
            <a:r>
              <a:rPr lang="ru-RU" sz="3000" dirty="0" smtClean="0"/>
              <a:t>І граб, </a:t>
            </a:r>
            <a:r>
              <a:rPr lang="ru-RU" sz="3000" dirty="0" err="1" smtClean="0"/>
              <a:t>і</a:t>
            </a:r>
            <a:r>
              <a:rPr lang="ru-RU" sz="3000" dirty="0" smtClean="0"/>
              <a:t> дуб </a:t>
            </a:r>
            <a:r>
              <a:rPr lang="ru-RU" sz="3000" dirty="0" err="1" smtClean="0"/>
              <a:t>від</a:t>
            </a:r>
            <a:r>
              <a:rPr lang="ru-RU" sz="3000" dirty="0" smtClean="0"/>
              <a:t> </a:t>
            </a:r>
            <a:r>
              <a:rPr lang="ru-RU" sz="3000" dirty="0" err="1" smtClean="0"/>
              <a:t>малої</a:t>
            </a:r>
            <a:r>
              <a:rPr lang="ru-RU" sz="3000" dirty="0" smtClean="0"/>
              <a:t> </a:t>
            </a:r>
            <a:r>
              <a:rPr lang="ru-RU" sz="3000" dirty="0" err="1" smtClean="0"/>
              <a:t>сокири</a:t>
            </a:r>
            <a:r>
              <a:rPr lang="ru-RU" sz="3000" dirty="0" smtClean="0"/>
              <a:t> </a:t>
            </a:r>
            <a:r>
              <a:rPr lang="ru-RU" sz="3000" dirty="0" err="1" smtClean="0"/>
              <a:t>падають</a:t>
            </a:r>
            <a:r>
              <a:rPr lang="ru-RU" sz="3000" dirty="0" smtClean="0"/>
              <a:t>.</a:t>
            </a:r>
          </a:p>
          <a:p>
            <a:pPr marL="0" indent="465138" eaLnBrk="1" hangingPunct="1"/>
            <a:r>
              <a:rPr lang="ru-RU" sz="3000" dirty="0" smtClean="0"/>
              <a:t>Земля </a:t>
            </a:r>
            <a:r>
              <a:rPr lang="ru-RU" sz="3000" dirty="0" err="1" smtClean="0"/>
              <a:t>потребує</a:t>
            </a:r>
            <a:r>
              <a:rPr lang="ru-RU" sz="3000" dirty="0" smtClean="0"/>
              <a:t> </a:t>
            </a:r>
            <a:r>
              <a:rPr lang="ru-RU" sz="3000" dirty="0" err="1" smtClean="0"/>
              <a:t>гарної</a:t>
            </a:r>
            <a:r>
              <a:rPr lang="ru-RU" sz="3000" dirty="0" smtClean="0"/>
              <a:t> погоди, доброго </a:t>
            </a:r>
            <a:r>
              <a:rPr lang="ru-RU" sz="3000" dirty="0" err="1" smtClean="0"/>
              <a:t>насіння</a:t>
            </a:r>
            <a:r>
              <a:rPr lang="ru-RU" sz="3000" dirty="0" smtClean="0"/>
              <a:t> та </a:t>
            </a:r>
            <a:r>
              <a:rPr lang="ru-RU" sz="3000" dirty="0" err="1" smtClean="0"/>
              <a:t>працьовитого</a:t>
            </a:r>
            <a:r>
              <a:rPr lang="ru-RU" sz="3000" dirty="0" smtClean="0"/>
              <a:t> господаря.</a:t>
            </a:r>
          </a:p>
          <a:p>
            <a:pPr marL="0" indent="465138" eaLnBrk="1" hangingPunct="1"/>
            <a:r>
              <a:rPr lang="ru-RU" sz="3000" dirty="0" err="1" smtClean="0"/>
              <a:t>Чи</a:t>
            </a:r>
            <a:r>
              <a:rPr lang="ru-RU" sz="3000" dirty="0" smtClean="0"/>
              <a:t> </a:t>
            </a:r>
            <a:r>
              <a:rPr lang="ru-RU" sz="3000" dirty="0" err="1" smtClean="0"/>
              <a:t>їв</a:t>
            </a:r>
            <a:r>
              <a:rPr lang="ru-RU" sz="3000" dirty="0" smtClean="0"/>
              <a:t>, </a:t>
            </a:r>
            <a:r>
              <a:rPr lang="ru-RU" sz="3000" dirty="0" err="1" smtClean="0"/>
              <a:t>чи</a:t>
            </a:r>
            <a:r>
              <a:rPr lang="ru-RU" sz="3000" dirty="0" smtClean="0"/>
              <a:t> не </a:t>
            </a:r>
            <a:r>
              <a:rPr lang="ru-RU" sz="3000" dirty="0" err="1" smtClean="0"/>
              <a:t>їв</a:t>
            </a:r>
            <a:r>
              <a:rPr lang="ru-RU" sz="3000" dirty="0" smtClean="0"/>
              <a:t>, а </a:t>
            </a:r>
            <a:r>
              <a:rPr lang="ru-RU" sz="3000" dirty="0" err="1" smtClean="0"/>
              <a:t>працювати</a:t>
            </a:r>
            <a:r>
              <a:rPr lang="ru-RU" sz="3000" dirty="0" smtClean="0"/>
              <a:t>  треба.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277813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800" dirty="0" err="1" smtClean="0"/>
              <a:t>Укаж</a:t>
            </a:r>
            <a:r>
              <a:rPr kumimoji="0" lang="uk-UA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іть</a:t>
            </a:r>
            <a:r>
              <a:rPr kumimoji="0" lang="uk-UA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однорідні члени речення. Визначте тип </a:t>
            </a:r>
            <a:r>
              <a:rPr kumimoji="0" lang="uk-UA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uk-UA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язку</a:t>
            </a:r>
            <a:r>
              <a:rPr kumimoji="0" lang="uk-UA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між ними.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1520" y="260648"/>
            <a:ext cx="8713788" cy="6192838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uk-UA" sz="3600" b="1" dirty="0">
                <a:solidFill>
                  <a:srgbClr val="800080"/>
                </a:solidFill>
                <a:effectLst/>
                <a:latin typeface="Comic Sans MS" pitchFamily="66" charset="0"/>
              </a:rPr>
              <a:t>Розділові знаки</a:t>
            </a:r>
          </a:p>
          <a:p>
            <a:pPr marL="342900" indent="-342900" algn="ctr">
              <a:spcBef>
                <a:spcPct val="20000"/>
              </a:spcBef>
            </a:pPr>
            <a:r>
              <a:rPr lang="uk-UA" sz="3600" b="1" dirty="0">
                <a:solidFill>
                  <a:srgbClr val="800080"/>
                </a:solidFill>
                <a:effectLst/>
                <a:latin typeface="Comic Sans MS" pitchFamily="66" charset="0"/>
              </a:rPr>
              <a:t>при однорідних членах</a:t>
            </a:r>
            <a:r>
              <a:rPr lang="ru-RU" sz="3600" b="1" dirty="0">
                <a:solidFill>
                  <a:srgbClr val="800080"/>
                </a:solidFill>
                <a:effectLst/>
                <a:latin typeface="Comic Sans MS" pitchFamily="66" charset="0"/>
              </a:rPr>
              <a:t> </a:t>
            </a: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2051050" y="1700213"/>
            <a:ext cx="4752975" cy="4679950"/>
          </a:xfrm>
          <a:prstGeom prst="ellipse">
            <a:avLst/>
          </a:prstGeom>
          <a:gradFill rotWithShape="0">
            <a:gsLst>
              <a:gs pos="0">
                <a:srgbClr val="FEE7F2"/>
              </a:gs>
              <a:gs pos="17999">
                <a:srgbClr val="FBD49C"/>
              </a:gs>
              <a:gs pos="39000">
                <a:srgbClr val="FBA97D"/>
              </a:gs>
              <a:gs pos="64000">
                <a:srgbClr val="FAC77D"/>
              </a:gs>
              <a:gs pos="82001">
                <a:srgbClr val="FEE7F2"/>
              </a:gs>
              <a:gs pos="100000">
                <a:srgbClr val="FBEAC7"/>
              </a:gs>
            </a:gsLst>
            <a:lin ang="2700000" scaled="1"/>
          </a:gradFill>
          <a:ln w="76200">
            <a:pattFill prst="pct80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627313" y="981075"/>
            <a:ext cx="360045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0" dirty="0">
                <a:solidFill>
                  <a:srgbClr val="FF0000"/>
                </a:solidFill>
                <a:effectLst/>
              </a:rPr>
              <a:t>?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7956550" y="5589588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uk-UA" sz="5400" b="1">
              <a:solidFill>
                <a:srgbClr val="0000FF"/>
              </a:solidFill>
              <a:effectLst/>
            </a:endParaRPr>
          </a:p>
        </p:txBody>
      </p:sp>
      <p:pic>
        <p:nvPicPr>
          <p:cNvPr id="54280" name="Picture 8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125538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емиугольник 8"/>
          <p:cNvSpPr/>
          <p:nvPr/>
        </p:nvSpPr>
        <p:spPr>
          <a:xfrm>
            <a:off x="4067944" y="5301208"/>
            <a:ext cx="504056" cy="432048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Кома ставиться: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</a:rPr>
              <a:t>між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однорідними</a:t>
            </a:r>
            <a:r>
              <a:rPr lang="ru-RU" sz="2000" dirty="0" smtClean="0">
                <a:solidFill>
                  <a:schemeClr val="tx1"/>
                </a:solidFill>
              </a:rPr>
              <a:t> членами, коли </a:t>
            </a:r>
            <a:r>
              <a:rPr lang="ru-RU" sz="2000" b="1" dirty="0" err="1" smtClean="0">
                <a:solidFill>
                  <a:schemeClr val="tx1"/>
                </a:solidFill>
              </a:rPr>
              <a:t>немає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сполучників</a:t>
            </a:r>
            <a:r>
              <a:rPr lang="ru-RU" sz="2000" dirty="0" smtClean="0">
                <a:solidFill>
                  <a:schemeClr val="tx1"/>
                </a:solidFill>
              </a:rPr>
              <a:t>: </a:t>
            </a:r>
            <a:r>
              <a:rPr lang="ru-RU" sz="2000" i="1" dirty="0" smtClean="0">
                <a:solidFill>
                  <a:schemeClr val="tx1"/>
                </a:solidFill>
              </a:rPr>
              <a:t>Не </a:t>
            </a:r>
            <a:r>
              <a:rPr lang="ru-RU" sz="2000" i="1" dirty="0" err="1" smtClean="0">
                <a:solidFill>
                  <a:schemeClr val="tx1"/>
                </a:solidFill>
              </a:rPr>
              <a:t>дивися</a:t>
            </a:r>
            <a:r>
              <a:rPr lang="ru-RU" sz="2000" i="1" dirty="0" smtClean="0">
                <a:solidFill>
                  <a:schemeClr val="tx1"/>
                </a:solidFill>
              </a:rPr>
              <a:t> так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привітно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яблуневоцвітно</a:t>
            </a:r>
            <a:r>
              <a:rPr lang="ru-RU" sz="2000" b="1" i="1" dirty="0" smtClean="0">
                <a:solidFill>
                  <a:schemeClr val="tx1"/>
                </a:solidFill>
              </a:rPr>
              <a:t>..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</a:rPr>
              <a:t>між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однорідними</a:t>
            </a:r>
            <a:r>
              <a:rPr lang="ru-RU" sz="2000" dirty="0" smtClean="0">
                <a:solidFill>
                  <a:schemeClr val="tx1"/>
                </a:solidFill>
              </a:rPr>
              <a:t> членами </a:t>
            </a:r>
            <a:r>
              <a:rPr lang="ru-RU" sz="2000" dirty="0" err="1" smtClean="0">
                <a:solidFill>
                  <a:schemeClr val="tx1"/>
                </a:solidFill>
              </a:rPr>
              <a:t>речення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з’єднаними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протиставними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сполучниками</a:t>
            </a:r>
            <a:r>
              <a:rPr lang="ru-RU" sz="2000" dirty="0" smtClean="0">
                <a:solidFill>
                  <a:schemeClr val="tx1"/>
                </a:solidFill>
              </a:rPr>
              <a:t>: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Полетіла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б я до тебе,</a:t>
            </a:r>
            <a:r>
              <a:rPr lang="ru-RU" sz="2000" b="1" i="1" dirty="0" smtClean="0">
                <a:solidFill>
                  <a:schemeClr val="tx1"/>
                </a:solidFill>
              </a:rPr>
              <a:t> та </a:t>
            </a:r>
            <a:r>
              <a:rPr lang="ru-RU" sz="2000" i="1" dirty="0" err="1" smtClean="0">
                <a:solidFill>
                  <a:schemeClr val="tx1"/>
                </a:solidFill>
              </a:rPr>
              <a:t>крилець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не маю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</a:rPr>
              <a:t>між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однорідними</a:t>
            </a:r>
            <a:r>
              <a:rPr lang="ru-RU" sz="2000" dirty="0" smtClean="0">
                <a:solidFill>
                  <a:schemeClr val="tx1"/>
                </a:solidFill>
              </a:rPr>
              <a:t> членами </a:t>
            </a:r>
            <a:r>
              <a:rPr lang="ru-RU" sz="2000" dirty="0" err="1" smtClean="0">
                <a:solidFill>
                  <a:schemeClr val="tx1"/>
                </a:solidFill>
              </a:rPr>
              <a:t>речення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з’єднаними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повторюваними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сполучниками</a:t>
            </a:r>
            <a:r>
              <a:rPr lang="ru-RU" sz="2000" dirty="0" smtClean="0">
                <a:solidFill>
                  <a:schemeClr val="tx1"/>
                </a:solidFill>
              </a:rPr>
              <a:t>: </a:t>
            </a:r>
            <a:r>
              <a:rPr lang="ru-RU" sz="2000" i="1" dirty="0" smtClean="0">
                <a:solidFill>
                  <a:schemeClr val="tx1"/>
                </a:solidFill>
              </a:rPr>
              <a:t>А </a:t>
            </a:r>
            <a:r>
              <a:rPr lang="ru-RU" sz="2000" i="1" dirty="0" err="1" smtClean="0">
                <a:solidFill>
                  <a:schemeClr val="tx1"/>
                </a:solidFill>
              </a:rPr>
              <a:t>човен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колихається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й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колихається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вихоплює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з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пожмакованих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хвиль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то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плескіт</a:t>
            </a:r>
            <a:r>
              <a:rPr lang="ru-RU" sz="2000" b="1" i="1" dirty="0" smtClean="0">
                <a:solidFill>
                  <a:schemeClr val="tx1"/>
                </a:solidFill>
              </a:rPr>
              <a:t>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то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зітхання</a:t>
            </a:r>
            <a:r>
              <a:rPr lang="ru-RU" sz="2000" b="1" i="1" dirty="0" smtClean="0">
                <a:solidFill>
                  <a:schemeClr val="tx1"/>
                </a:solidFill>
              </a:rPr>
              <a:t>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то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клекіт</a:t>
            </a:r>
            <a:r>
              <a:rPr lang="ru-RU" sz="2000" b="1" i="1" dirty="0" smtClean="0">
                <a:solidFill>
                  <a:schemeClr val="tx1"/>
                </a:solidFill>
              </a:rPr>
              <a:t>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то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гнів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</a:rPr>
              <a:t>між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парами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однорідних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членів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з’єднаних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сполучниками</a:t>
            </a:r>
            <a:r>
              <a:rPr lang="ru-RU" sz="2000" dirty="0" smtClean="0">
                <a:solidFill>
                  <a:schemeClr val="tx1"/>
                </a:solidFill>
              </a:rPr>
              <a:t>: </a:t>
            </a:r>
            <a:r>
              <a:rPr lang="ru-RU" sz="2000" b="1" i="1" dirty="0" smtClean="0">
                <a:solidFill>
                  <a:schemeClr val="tx1"/>
                </a:solidFill>
              </a:rPr>
              <a:t>Крик та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гук</a:t>
            </a:r>
            <a:r>
              <a:rPr lang="ru-RU" sz="2000" b="1" i="1" dirty="0" smtClean="0">
                <a:solidFill>
                  <a:schemeClr val="tx1"/>
                </a:solidFill>
              </a:rPr>
              <a:t>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регіт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та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жарти</a:t>
            </a:r>
            <a:r>
              <a:rPr lang="ru-RU" sz="2000" i="1" dirty="0" smtClean="0">
                <a:solidFill>
                  <a:schemeClr val="tx1"/>
                </a:solidFill>
              </a:rPr>
              <a:t> стоять над </a:t>
            </a:r>
            <a:r>
              <a:rPr lang="ru-RU" sz="2000" i="1" dirty="0" err="1" smtClean="0">
                <a:solidFill>
                  <a:schemeClr val="tx1"/>
                </a:solidFill>
              </a:rPr>
              <a:t>річкою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перед другою </a:t>
            </a:r>
            <a:r>
              <a:rPr lang="ru-RU" sz="2000" dirty="0" err="1" smtClean="0">
                <a:solidFill>
                  <a:schemeClr val="tx1"/>
                </a:solidFill>
              </a:rPr>
              <a:t>частиною</a:t>
            </a:r>
            <a:r>
              <a:rPr lang="ru-RU" sz="2000" dirty="0" smtClean="0">
                <a:solidFill>
                  <a:schemeClr val="tx1"/>
                </a:solidFill>
              </a:rPr>
              <a:t> парного </a:t>
            </a:r>
            <a:r>
              <a:rPr lang="ru-RU" sz="2000" dirty="0" err="1" smtClean="0">
                <a:solidFill>
                  <a:schemeClr val="tx1"/>
                </a:solidFill>
              </a:rPr>
              <a:t>сполучника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b="1" i="1" dirty="0" err="1" smtClean="0">
                <a:solidFill>
                  <a:schemeClr val="tx1"/>
                </a:solidFill>
              </a:rPr>
              <a:t>як...так</a:t>
            </a:r>
            <a:r>
              <a:rPr lang="ru-RU" sz="2000" b="1" i="1" dirty="0" smtClean="0">
                <a:solidFill>
                  <a:schemeClr val="tx1"/>
                </a:solidFill>
              </a:rPr>
              <a:t>, не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тільки...а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й</a:t>
            </a:r>
            <a:r>
              <a:rPr lang="ru-RU" sz="2000" b="1" i="1" dirty="0" smtClean="0">
                <a:solidFill>
                  <a:schemeClr val="tx1"/>
                </a:solidFill>
              </a:rPr>
              <a:t>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хоч...але</a:t>
            </a:r>
            <a:r>
              <a:rPr lang="ru-RU" sz="2000" b="1" i="1" dirty="0" smtClean="0">
                <a:solidFill>
                  <a:schemeClr val="tx1"/>
                </a:solidFill>
              </a:rPr>
              <a:t> (та), не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так...як</a:t>
            </a:r>
            <a:r>
              <a:rPr lang="ru-RU" sz="2000" b="1" i="1" dirty="0" smtClean="0">
                <a:solidFill>
                  <a:schemeClr val="tx1"/>
                </a:solidFill>
              </a:rPr>
              <a:t>,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</a:rPr>
              <a:t>що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з’єднує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однорідні</a:t>
            </a:r>
            <a:r>
              <a:rPr lang="ru-RU" sz="2000" dirty="0" smtClean="0">
                <a:solidFill>
                  <a:schemeClr val="tx1"/>
                </a:solidFill>
              </a:rPr>
              <a:t> члени: </a:t>
            </a:r>
            <a:r>
              <a:rPr lang="ru-RU" sz="2000" i="1" dirty="0" smtClean="0">
                <a:solidFill>
                  <a:schemeClr val="tx1"/>
                </a:solidFill>
              </a:rPr>
              <a:t>Людина </a:t>
            </a:r>
            <a:r>
              <a:rPr lang="ru-RU" sz="2000" i="1" dirty="0" err="1" smtClean="0">
                <a:solidFill>
                  <a:schemeClr val="tx1"/>
                </a:solidFill>
              </a:rPr>
              <a:t>має</a:t>
            </a:r>
            <a:r>
              <a:rPr lang="ru-RU" sz="2000" i="1" dirty="0" smtClean="0">
                <a:solidFill>
                  <a:schemeClr val="tx1"/>
                </a:solidFill>
              </a:rPr>
              <a:t> бути </a:t>
            </a:r>
            <a:r>
              <a:rPr lang="ru-RU" sz="2000" b="1" i="1" dirty="0" smtClean="0">
                <a:solidFill>
                  <a:schemeClr val="tx1"/>
                </a:solidFill>
              </a:rPr>
              <a:t>не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тільки</a:t>
            </a:r>
            <a:r>
              <a:rPr lang="ru-RU" sz="2000" b="1" i="1" dirty="0" smtClean="0">
                <a:solidFill>
                  <a:schemeClr val="tx1"/>
                </a:solidFill>
              </a:rPr>
              <a:t> здоровою, а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й</a:t>
            </a:r>
            <a:r>
              <a:rPr lang="ru-RU" sz="2000" b="1" i="1" dirty="0" smtClean="0">
                <a:solidFill>
                  <a:schemeClr val="tx1"/>
                </a:solidFill>
              </a:rPr>
              <a:t> гарною.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коли </a:t>
            </a:r>
            <a:r>
              <a:rPr lang="ru-RU" sz="2000" dirty="0" err="1" smtClean="0">
                <a:solidFill>
                  <a:schemeClr val="tx1"/>
                </a:solidFill>
              </a:rPr>
              <a:t>частина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однорідних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членів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речення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з’єднана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безсполучниково</a:t>
            </a:r>
            <a:r>
              <a:rPr lang="ru-RU" sz="2000" dirty="0" smtClean="0">
                <a:solidFill>
                  <a:schemeClr val="tx1"/>
                </a:solidFill>
              </a:rPr>
              <a:t>, а </a:t>
            </a:r>
            <a:r>
              <a:rPr lang="ru-RU" sz="2000" dirty="0" err="1" smtClean="0">
                <a:solidFill>
                  <a:schemeClr val="tx1"/>
                </a:solidFill>
              </a:rPr>
              <a:t>частина</a:t>
            </a:r>
            <a:r>
              <a:rPr lang="ru-RU" sz="2000" dirty="0" smtClean="0">
                <a:solidFill>
                  <a:schemeClr val="tx1"/>
                </a:solidFill>
              </a:rPr>
              <a:t> — </a:t>
            </a:r>
            <a:r>
              <a:rPr lang="ru-RU" sz="2000" dirty="0" err="1" smtClean="0">
                <a:solidFill>
                  <a:schemeClr val="tx1"/>
                </a:solidFill>
              </a:rPr>
              <a:t>повторюваними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сполучниками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b="1" i="1" dirty="0" err="1" smtClean="0">
                <a:solidFill>
                  <a:schemeClr val="tx1"/>
                </a:solidFill>
              </a:rPr>
              <a:t>і</a:t>
            </a:r>
            <a:r>
              <a:rPr lang="ru-RU" sz="2000" b="1" i="1" dirty="0" smtClean="0">
                <a:solidFill>
                  <a:schemeClr val="tx1"/>
                </a:solidFill>
              </a:rPr>
              <a:t> (</a:t>
            </a:r>
            <a:r>
              <a:rPr lang="ru-RU" sz="2000" b="1" i="1" dirty="0" err="1" smtClean="0">
                <a:solidFill>
                  <a:schemeClr val="tx1"/>
                </a:solidFill>
              </a:rPr>
              <a:t>й</a:t>
            </a:r>
            <a:r>
              <a:rPr lang="ru-RU" sz="2000" b="1" i="1" dirty="0" smtClean="0">
                <a:solidFill>
                  <a:schemeClr val="tx1"/>
                </a:solidFill>
              </a:rPr>
              <a:t>), та (=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і</a:t>
            </a:r>
            <a:r>
              <a:rPr lang="ru-RU" sz="2000" b="1" i="1" dirty="0" smtClean="0">
                <a:solidFill>
                  <a:schemeClr val="tx1"/>
                </a:solidFill>
              </a:rPr>
              <a:t>),</a:t>
            </a:r>
            <a:r>
              <a:rPr lang="ru-RU" sz="2000" dirty="0" smtClean="0">
                <a:solidFill>
                  <a:schemeClr val="tx1"/>
                </a:solidFill>
              </a:rPr>
              <a:t> кома ставиться </a:t>
            </a:r>
            <a:r>
              <a:rPr lang="ru-RU" sz="2000" dirty="0" err="1" smtClean="0">
                <a:solidFill>
                  <a:schemeClr val="tx1"/>
                </a:solidFill>
              </a:rPr>
              <a:t>між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усіма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однорідними</a:t>
            </a:r>
            <a:r>
              <a:rPr lang="ru-RU" sz="2000" dirty="0" smtClean="0">
                <a:solidFill>
                  <a:schemeClr val="tx1"/>
                </a:solidFill>
              </a:rPr>
              <a:t> членами, у тому </a:t>
            </a:r>
            <a:r>
              <a:rPr lang="ru-RU" sz="2000" dirty="0" err="1" smtClean="0">
                <a:solidFill>
                  <a:schemeClr val="tx1"/>
                </a:solidFill>
              </a:rPr>
              <a:t>числі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між</a:t>
            </a:r>
            <a:r>
              <a:rPr lang="ru-RU" sz="2000" dirty="0" smtClean="0">
                <a:solidFill>
                  <a:schemeClr val="tx1"/>
                </a:solidFill>
              </a:rPr>
              <a:t> першими </a:t>
            </a:r>
            <a:r>
              <a:rPr lang="ru-RU" sz="2000" dirty="0" err="1" smtClean="0">
                <a:solidFill>
                  <a:schemeClr val="tx1"/>
                </a:solidFill>
              </a:rPr>
              <a:t>двома</a:t>
            </a:r>
            <a:r>
              <a:rPr lang="ru-RU" sz="2000" dirty="0" smtClean="0">
                <a:solidFill>
                  <a:schemeClr val="tx1"/>
                </a:solidFill>
              </a:rPr>
              <a:t> (перед першим </a:t>
            </a:r>
            <a:r>
              <a:rPr lang="ru-RU" sz="2000" dirty="0" err="1" smtClean="0">
                <a:solidFill>
                  <a:schemeClr val="tx1"/>
                </a:solidFill>
              </a:rPr>
              <a:t>сполучником</a:t>
            </a:r>
            <a:r>
              <a:rPr lang="ru-RU" sz="2000" dirty="0" smtClean="0">
                <a:solidFill>
                  <a:schemeClr val="tx1"/>
                </a:solidFill>
              </a:rPr>
              <a:t>): </a:t>
            </a:r>
            <a:r>
              <a:rPr lang="ru-RU" sz="2000" i="1" dirty="0" smtClean="0">
                <a:solidFill>
                  <a:schemeClr val="tx1"/>
                </a:solidFill>
              </a:rPr>
              <a:t>Я </a:t>
            </a:r>
            <a:r>
              <a:rPr lang="ru-RU" sz="2000" i="1" dirty="0" err="1" smtClean="0">
                <a:solidFill>
                  <a:schemeClr val="tx1"/>
                </a:solidFill>
              </a:rPr>
              <a:t>пам’ятаю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вчительку</a:t>
            </a:r>
            <a:r>
              <a:rPr lang="ru-RU" sz="2000" i="1" dirty="0" smtClean="0">
                <a:solidFill>
                  <a:schemeClr val="tx1"/>
                </a:solidFill>
              </a:rPr>
              <a:t> мою,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просту</a:t>
            </a:r>
            <a:r>
              <a:rPr lang="ru-RU" sz="2000" b="1" i="1" dirty="0" smtClean="0">
                <a:solidFill>
                  <a:schemeClr val="tx1"/>
                </a:solidFill>
              </a:rPr>
              <a:t>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і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скромну</a:t>
            </a:r>
            <a:r>
              <a:rPr lang="ru-RU" sz="2000" b="1" i="1" dirty="0" smtClean="0">
                <a:solidFill>
                  <a:schemeClr val="tx1"/>
                </a:solidFill>
              </a:rPr>
              <a:t>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і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завжди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спокійну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/>
      <p:bldP spid="9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1520" y="260648"/>
            <a:ext cx="8713788" cy="6192838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uk-UA" sz="3600" b="1" dirty="0">
                <a:solidFill>
                  <a:srgbClr val="800080"/>
                </a:solidFill>
                <a:effectLst/>
                <a:latin typeface="Comic Sans MS" pitchFamily="66" charset="0"/>
              </a:rPr>
              <a:t>Розділові знаки</a:t>
            </a:r>
          </a:p>
          <a:p>
            <a:pPr marL="342900" indent="-342900" algn="ctr">
              <a:spcBef>
                <a:spcPct val="20000"/>
              </a:spcBef>
            </a:pPr>
            <a:r>
              <a:rPr lang="uk-UA" sz="3600" b="1" dirty="0">
                <a:solidFill>
                  <a:srgbClr val="800080"/>
                </a:solidFill>
                <a:effectLst/>
                <a:latin typeface="Comic Sans MS" pitchFamily="66" charset="0"/>
              </a:rPr>
              <a:t>при однорідних членах</a:t>
            </a:r>
            <a:r>
              <a:rPr lang="ru-RU" sz="3600" b="1" dirty="0">
                <a:solidFill>
                  <a:srgbClr val="800080"/>
                </a:solidFill>
                <a:effectLst/>
                <a:latin typeface="Comic Sans MS" pitchFamily="66" charset="0"/>
              </a:rPr>
              <a:t> </a:t>
            </a: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2051050" y="1700213"/>
            <a:ext cx="4752975" cy="4679950"/>
          </a:xfrm>
          <a:prstGeom prst="ellipse">
            <a:avLst/>
          </a:prstGeom>
          <a:gradFill rotWithShape="0">
            <a:gsLst>
              <a:gs pos="0">
                <a:srgbClr val="FEE7F2"/>
              </a:gs>
              <a:gs pos="17999">
                <a:srgbClr val="FBD49C"/>
              </a:gs>
              <a:gs pos="39000">
                <a:srgbClr val="FBA97D"/>
              </a:gs>
              <a:gs pos="64000">
                <a:srgbClr val="FAC77D"/>
              </a:gs>
              <a:gs pos="82001">
                <a:srgbClr val="FEE7F2"/>
              </a:gs>
              <a:gs pos="100000">
                <a:srgbClr val="FBEAC7"/>
              </a:gs>
            </a:gsLst>
            <a:lin ang="2700000" scaled="1"/>
          </a:gradFill>
          <a:ln w="76200">
            <a:pattFill prst="pct80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627313" y="981075"/>
            <a:ext cx="360045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0" dirty="0">
                <a:solidFill>
                  <a:srgbClr val="FF0000"/>
                </a:solidFill>
                <a:effectLst/>
              </a:rPr>
              <a:t>?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7956550" y="5589588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uk-UA" sz="5400" b="1">
              <a:solidFill>
                <a:srgbClr val="0000FF"/>
              </a:solidFill>
              <a:effectLst/>
            </a:endParaRPr>
          </a:p>
        </p:txBody>
      </p:sp>
      <p:pic>
        <p:nvPicPr>
          <p:cNvPr id="54280" name="Picture 8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125538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емиугольник 8"/>
          <p:cNvSpPr/>
          <p:nvPr/>
        </p:nvSpPr>
        <p:spPr>
          <a:xfrm>
            <a:off x="4067944" y="5301208"/>
            <a:ext cx="504056" cy="432048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88840"/>
            <a:ext cx="8784976" cy="446449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Кома не ставиться: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- коли </a:t>
            </a:r>
            <a:r>
              <a:rPr lang="ru-RU" sz="2400" dirty="0" err="1" smtClean="0">
                <a:solidFill>
                  <a:schemeClr val="tx1"/>
                </a:solidFill>
              </a:rPr>
              <a:t>розділові</a:t>
            </a:r>
            <a:r>
              <a:rPr lang="ru-RU" sz="2400" dirty="0" smtClean="0">
                <a:solidFill>
                  <a:schemeClr val="tx1"/>
                </a:solidFill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</a:rPr>
              <a:t>єднальні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сполучники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вжиті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один раз</a:t>
            </a:r>
            <a:r>
              <a:rPr lang="ru-RU" sz="2400" dirty="0" smtClean="0">
                <a:solidFill>
                  <a:schemeClr val="tx1"/>
                </a:solidFill>
              </a:rPr>
              <a:t>: </a:t>
            </a:r>
            <a:r>
              <a:rPr lang="ru-RU" sz="2400" i="1" dirty="0" smtClean="0">
                <a:solidFill>
                  <a:schemeClr val="tx1"/>
                </a:solidFill>
              </a:rPr>
              <a:t>Вода при </a:t>
            </a:r>
            <a:r>
              <a:rPr lang="ru-RU" sz="2400" i="1" dirty="0" err="1" smtClean="0">
                <a:solidFill>
                  <a:schemeClr val="tx1"/>
                </a:solidFill>
              </a:rPr>
              <a:t>березі</a:t>
            </a:r>
            <a:r>
              <a:rPr lang="ru-RU" sz="2400" i="1" dirty="0" smtClean="0">
                <a:solidFill>
                  <a:schemeClr val="tx1"/>
                </a:solidFill>
              </a:rPr>
              <a:t> починала </a:t>
            </a:r>
            <a:r>
              <a:rPr lang="ru-RU" sz="2400" i="1" dirty="0" err="1" smtClean="0">
                <a:solidFill>
                  <a:schemeClr val="tx1"/>
                </a:solidFill>
              </a:rPr>
              <a:t>каламутитись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жовкнути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</a:rPr>
              <a:t>між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двома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однаковими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або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близькими</a:t>
            </a:r>
            <a:r>
              <a:rPr lang="ru-RU" sz="2400" dirty="0" smtClean="0">
                <a:solidFill>
                  <a:schemeClr val="tx1"/>
                </a:solidFill>
              </a:rPr>
              <a:t> за </a:t>
            </a:r>
            <a:r>
              <a:rPr lang="ru-RU" sz="2400" dirty="0" err="1" smtClean="0">
                <a:solidFill>
                  <a:schemeClr val="tx1"/>
                </a:solidFill>
              </a:rPr>
              <a:t>значенням</a:t>
            </a:r>
            <a:r>
              <a:rPr lang="ru-RU" sz="2400" dirty="0" smtClean="0">
                <a:solidFill>
                  <a:schemeClr val="tx1"/>
                </a:solidFill>
              </a:rPr>
              <a:t> словами,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яких</a:t>
            </a:r>
            <a:r>
              <a:rPr lang="ru-RU" sz="2400" dirty="0" smtClean="0">
                <a:solidFill>
                  <a:schemeClr val="tx1"/>
                </a:solidFill>
              </a:rPr>
              <a:t> друге </a:t>
            </a:r>
            <a:r>
              <a:rPr lang="ru-RU" sz="2400" dirty="0" err="1" smtClean="0">
                <a:solidFill>
                  <a:schemeClr val="tx1"/>
                </a:solidFill>
              </a:rPr>
              <a:t>вжито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часткою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  <a:r>
              <a:rPr lang="ru-RU" sz="2400" b="1" i="1" dirty="0" smtClean="0">
                <a:solidFill>
                  <a:schemeClr val="tx1"/>
                </a:solidFill>
              </a:rPr>
              <a:t>не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якщо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така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словосполука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є</a:t>
            </a:r>
            <a:r>
              <a:rPr lang="ru-RU" sz="2400" dirty="0" smtClean="0">
                <a:solidFill>
                  <a:schemeClr val="tx1"/>
                </a:solidFill>
              </a:rPr>
              <a:t> одним </a:t>
            </a:r>
            <a:r>
              <a:rPr lang="ru-RU" sz="2400" dirty="0" err="1" smtClean="0">
                <a:solidFill>
                  <a:schemeClr val="tx1"/>
                </a:solidFill>
              </a:rPr>
              <a:t>цілим</a:t>
            </a:r>
            <a:r>
              <a:rPr lang="ru-RU" sz="2400" dirty="0" smtClean="0">
                <a:solidFill>
                  <a:schemeClr val="tx1"/>
                </a:solidFill>
              </a:rPr>
              <a:t>: </a:t>
            </a:r>
            <a:r>
              <a:rPr lang="ru-RU" sz="2400" i="1" dirty="0" smtClean="0">
                <a:solidFill>
                  <a:schemeClr val="tx1"/>
                </a:solidFill>
              </a:rPr>
              <a:t>Вона на </a:t>
            </a:r>
            <a:r>
              <a:rPr lang="ru-RU" sz="2400" i="1" dirty="0" err="1" smtClean="0">
                <a:solidFill>
                  <a:schemeClr val="tx1"/>
                </a:solidFill>
              </a:rPr>
              <a:t>нього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дивиться не надивиться,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дише</a:t>
            </a:r>
            <a:r>
              <a:rPr lang="ru-RU" sz="2400" b="1" i="1" dirty="0" smtClean="0">
                <a:solidFill>
                  <a:schemeClr val="tx1"/>
                </a:solidFill>
              </a:rPr>
              <a:t> не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надишеться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- у </a:t>
            </a:r>
            <a:r>
              <a:rPr lang="ru-RU" sz="2400" dirty="0" err="1" smtClean="0">
                <a:solidFill>
                  <a:schemeClr val="tx1"/>
                </a:solidFill>
              </a:rPr>
              <a:t>стійких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фразеологічних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висловах</a:t>
            </a:r>
            <a:r>
              <a:rPr lang="ru-RU" sz="2400" dirty="0" smtClean="0">
                <a:solidFill>
                  <a:schemeClr val="tx1"/>
                </a:solidFill>
              </a:rPr>
              <a:t>: </a:t>
            </a:r>
            <a:r>
              <a:rPr lang="ru-RU" sz="2400" b="1" i="1" dirty="0" err="1" smtClean="0">
                <a:solidFill>
                  <a:schemeClr val="tx1"/>
                </a:solidFill>
              </a:rPr>
              <a:t>ні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риба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ні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м’ясо</a:t>
            </a:r>
            <a:r>
              <a:rPr lang="ru-RU" sz="2400" b="1" i="1" dirty="0" smtClean="0">
                <a:solidFill>
                  <a:schemeClr val="tx1"/>
                </a:solidFill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сміх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гріх</a:t>
            </a:r>
            <a:r>
              <a:rPr lang="ru-RU" sz="2400" b="1" i="1" dirty="0" smtClean="0">
                <a:solidFill>
                  <a:schemeClr val="tx1"/>
                </a:solidFill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і</a:t>
            </a:r>
            <a:r>
              <a:rPr lang="ru-RU" sz="2400" b="1" i="1" dirty="0" smtClean="0">
                <a:solidFill>
                  <a:schemeClr val="tx1"/>
                </a:solidFill>
              </a:rPr>
              <a:t> вдень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вночі</a:t>
            </a:r>
            <a:r>
              <a:rPr lang="ru-RU" sz="2400" b="1" i="1" dirty="0" smtClean="0">
                <a:solidFill>
                  <a:schemeClr val="tx1"/>
                </a:solidFill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ні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живий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ні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мертвий</a:t>
            </a:r>
            <a:r>
              <a:rPr lang="ru-RU" sz="2400" b="1" i="1" dirty="0" smtClean="0">
                <a:solidFill>
                  <a:schemeClr val="tx1"/>
                </a:solidFill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ні</a:t>
            </a:r>
            <a:r>
              <a:rPr lang="ru-RU" sz="2400" b="1" i="1" dirty="0" smtClean="0">
                <a:solidFill>
                  <a:schemeClr val="tx1"/>
                </a:solidFill>
              </a:rPr>
              <a:t> пуху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ні</a:t>
            </a:r>
            <a:r>
              <a:rPr lang="ru-RU" sz="2400" b="1" i="1" dirty="0" smtClean="0">
                <a:solidFill>
                  <a:schemeClr val="tx1"/>
                </a:solidFill>
              </a:rPr>
              <a:t> пера</a:t>
            </a:r>
            <a:r>
              <a:rPr lang="ru-RU" sz="2400" b="1" dirty="0" smtClean="0">
                <a:solidFill>
                  <a:schemeClr val="tx1"/>
                </a:solidFill>
              </a:rPr>
              <a:t> </a:t>
            </a:r>
            <a:r>
              <a:rPr lang="ru-RU" sz="2400" dirty="0" err="1" smtClean="0">
                <a:solidFill>
                  <a:schemeClr val="tx1"/>
                </a:solidFill>
              </a:rPr>
              <a:t>тощо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/>
      <p:bldP spid="9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72560" cy="5429288"/>
          </a:xfrm>
        </p:spPr>
        <p:txBody>
          <a:bodyPr>
            <a:normAutofit fontScale="92500" lnSpcReduction="10000"/>
          </a:bodyPr>
          <a:lstStyle/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uk-UA" dirty="0" smtClean="0"/>
              <a:t>       </a:t>
            </a:r>
            <a:r>
              <a:rPr lang="uk-UA" b="1" i="1" dirty="0" smtClean="0"/>
              <a:t>Завдання:</a:t>
            </a:r>
            <a:r>
              <a:rPr lang="uk-UA" dirty="0" smtClean="0"/>
              <a:t> переписати, підкреслити однорідні члени речення, визначити тип зв’язку, розставити розділові знаки.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                   </a:t>
            </a:r>
            <a:endParaRPr lang="ru-RU" dirty="0" smtClean="0"/>
          </a:p>
          <a:p>
            <a:pPr marL="88900" indent="268288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b="1" dirty="0" smtClean="0"/>
              <a:t>1) </a:t>
            </a:r>
            <a:r>
              <a:rPr lang="uk-UA" dirty="0" smtClean="0"/>
              <a:t>Встала весна  чорну землю сонну розбудила уквітчала її рястом барвінком укрила.</a:t>
            </a:r>
            <a:endParaRPr lang="ru-RU" dirty="0" smtClean="0"/>
          </a:p>
          <a:p>
            <a:pPr marL="88900" indent="268288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b="1" dirty="0" smtClean="0"/>
              <a:t>2) </a:t>
            </a:r>
            <a:r>
              <a:rPr lang="uk-UA" dirty="0" smtClean="0"/>
              <a:t>Ні тихої хатиночки в забутому краю ні тихої долиночки ні темного гаю ні дівчини молодої й малої дитини я не бачу щасливої .</a:t>
            </a:r>
            <a:endParaRPr lang="ru-RU" dirty="0" smtClean="0"/>
          </a:p>
          <a:p>
            <a:pPr marL="88900" indent="268288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b="1" dirty="0" smtClean="0"/>
              <a:t>3)</a:t>
            </a:r>
            <a:r>
              <a:rPr lang="uk-UA" dirty="0" smtClean="0"/>
              <a:t> А тим часом місяць пливе  оглядати і небо і зорі і землю і море…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Робота у групах </a:t>
            </a:r>
            <a:endParaRPr lang="ru-RU" dirty="0"/>
          </a:p>
        </p:txBody>
      </p:sp>
      <p:pic>
        <p:nvPicPr>
          <p:cNvPr id="4098" name="Picture 2" descr="http://klub-drug.ru/wp-content/uploads/2011/04/6144484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722922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928802"/>
            <a:ext cx="8410604" cy="4672034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uk-UA" sz="2000" dirty="0"/>
              <a:t> 	    </a:t>
            </a:r>
            <a:r>
              <a:rPr lang="uk-UA" sz="2800" dirty="0"/>
              <a:t>Не </a:t>
            </a:r>
            <a:r>
              <a:rPr lang="uk-UA" sz="2800" dirty="0" smtClean="0"/>
              <a:t>пронизливо-морозний </a:t>
            </a:r>
            <a:r>
              <a:rPr lang="uk-UA" sz="2800" dirty="0"/>
              <a:t>а вологий і теплий вітер наскочив з півдня.</a:t>
            </a:r>
            <a:r>
              <a:rPr lang="uk-UA" sz="2800" i="1" dirty="0"/>
              <a:t> У</a:t>
            </a:r>
            <a:r>
              <a:rPr lang="uk-UA" sz="2800" dirty="0"/>
              <a:t> чужім чи у ріднім краю згадуй матір свою. Одну пісню </a:t>
            </a:r>
            <a:r>
              <a:rPr lang="uk-UA" sz="2800" dirty="0" smtClean="0"/>
              <a:t>скінчить зітхне задумається </a:t>
            </a:r>
            <a:r>
              <a:rPr lang="uk-UA" sz="2800" dirty="0"/>
              <a:t>починає іншої. </a:t>
            </a:r>
            <a:r>
              <a:rPr lang="uk-UA" sz="2800" i="1" dirty="0"/>
              <a:t> </a:t>
            </a:r>
            <a:r>
              <a:rPr lang="uk-UA" sz="2800" dirty="0"/>
              <a:t>І в </a:t>
            </a:r>
            <a:r>
              <a:rPr lang="uk-UA" sz="2800" dirty="0" smtClean="0"/>
              <a:t>хаті </a:t>
            </a:r>
            <a:r>
              <a:rPr lang="uk-UA" sz="2800" dirty="0"/>
              <a:t>й надворі </a:t>
            </a:r>
            <a:r>
              <a:rPr lang="uk-UA" sz="2800" dirty="0" smtClean="0"/>
              <a:t>в'ється порядкує господарює </a:t>
            </a:r>
            <a:r>
              <a:rPr lang="uk-UA" sz="2800" dirty="0"/>
              <a:t>і </a:t>
            </a:r>
            <a:r>
              <a:rPr lang="uk-UA" sz="2800" dirty="0" smtClean="0"/>
              <a:t>співає </a:t>
            </a:r>
            <a:r>
              <a:rPr lang="uk-UA" sz="2800" dirty="0"/>
              <a:t>і сміється... На опушених інеєм високих гілках стрибало ясне </a:t>
            </a:r>
            <a:r>
              <a:rPr lang="uk-UA" sz="2800" dirty="0" smtClean="0"/>
              <a:t>проміння </a:t>
            </a:r>
            <a:r>
              <a:rPr lang="uk-UA" sz="2800" dirty="0"/>
              <a:t>висвічуючи то </a:t>
            </a:r>
            <a:r>
              <a:rPr lang="uk-UA" sz="2800" dirty="0" smtClean="0"/>
              <a:t>жовто-зеленими </a:t>
            </a:r>
            <a:r>
              <a:rPr lang="uk-UA" sz="2800" dirty="0"/>
              <a:t>то червоно-синіми іскорками. А чутка у гаю була </a:t>
            </a:r>
            <a:r>
              <a:rPr lang="uk-UA" sz="2800" dirty="0" smtClean="0"/>
              <a:t>така </a:t>
            </a:r>
            <a:r>
              <a:rPr lang="uk-UA" sz="2800" dirty="0"/>
              <a:t>що ніби Щука та частенько, як тільки зробиться темненько, Лисиці й шле — то </a:t>
            </a:r>
            <a:r>
              <a:rPr lang="uk-UA" sz="2800" dirty="0" smtClean="0"/>
              <a:t>щупачка </a:t>
            </a:r>
            <a:r>
              <a:rPr lang="uk-UA" sz="2800" dirty="0"/>
              <a:t>то сотеньку карасиків живеньких або линів гарненьких. </a:t>
            </a:r>
            <a:endParaRPr lang="en-US" sz="2800" dirty="0"/>
          </a:p>
        </p:txBody>
      </p:sp>
      <p:pic>
        <p:nvPicPr>
          <p:cNvPr id="4" name="Picture 4" descr="http://img1.liveinternet.ru/images/attach/c/6/90/672/90672055_4010031_ecf46bcdf5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81247" cy="1916832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85728"/>
            <a:ext cx="8136904" cy="1365237"/>
          </a:xfrm>
        </p:spPr>
        <p:txBody>
          <a:bodyPr>
            <a:normAutofit fontScale="90000"/>
          </a:bodyPr>
          <a:lstStyle/>
          <a:p>
            <a:r>
              <a:rPr lang="uk-UA" sz="3800" dirty="0" smtClean="0"/>
              <a:t>Самостійна робота. </a:t>
            </a:r>
            <a:br>
              <a:rPr lang="uk-UA" sz="3800" dirty="0" smtClean="0"/>
            </a:br>
            <a:r>
              <a:rPr lang="uk-UA" sz="3100" b="1" dirty="0" smtClean="0"/>
              <a:t>Перепишіть, поставте розділові знаки. Підкресліть однорідні </a:t>
            </a:r>
            <a:r>
              <a:rPr lang="uk-UA" sz="3100" b="1" dirty="0"/>
              <a:t>члени </a:t>
            </a:r>
            <a:r>
              <a:rPr lang="uk-UA" sz="3100" b="1" dirty="0" smtClean="0"/>
              <a:t>речення, визначте </a:t>
            </a:r>
            <a:r>
              <a:rPr lang="uk-UA" sz="3100" b="1" dirty="0"/>
              <a:t>тип </a:t>
            </a:r>
            <a:r>
              <a:rPr lang="uk-UA" sz="3100" b="1" dirty="0" err="1"/>
              <a:t>зв</a:t>
            </a:r>
            <a:r>
              <a:rPr lang="en-US" sz="3100" b="1" dirty="0"/>
              <a:t>’</a:t>
            </a:r>
            <a:r>
              <a:rPr lang="uk-UA" sz="3100" b="1" dirty="0" err="1" smtClean="0"/>
              <a:t>язку</a:t>
            </a:r>
            <a:r>
              <a:rPr lang="uk-UA" sz="3100" b="1" dirty="0" smtClean="0"/>
              <a:t>.</a:t>
            </a:r>
            <a:endParaRPr lang="en-US" sz="31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535892" cy="554461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uk-UA" sz="2000" dirty="0"/>
              <a:t> 	    </a:t>
            </a:r>
            <a:r>
              <a:rPr lang="uk-UA" dirty="0"/>
              <a:t>Не пронизливо-морозний, а вологий і теплий вітер наскочив з півдня.</a:t>
            </a:r>
            <a:r>
              <a:rPr lang="uk-UA" i="1" dirty="0"/>
              <a:t> У</a:t>
            </a:r>
            <a:r>
              <a:rPr lang="uk-UA" dirty="0"/>
              <a:t> чужім чи у ріднім краю згадуй матір свою. Одну пісню скінчить, зітхне, задумається, починає іншої. </a:t>
            </a:r>
            <a:r>
              <a:rPr lang="uk-UA" i="1" dirty="0"/>
              <a:t> </a:t>
            </a:r>
            <a:r>
              <a:rPr lang="uk-UA" dirty="0"/>
              <a:t>І в хаті, й надворі в'ється, порядкує, господарює, і співає, і сміється... На опушених інеєм високих гілках стрибало ясне проміння, висвічуючи то жовто-зеленими, то червоно-синіми іскорками. А чутка у гаю була така, що ніби Щука та частенько, як тільки зробиться темненько, Лисиці й шле — то щупачка, то сотеньку карасиків живеньких або линів гарненьких. </a:t>
            </a:r>
            <a:endParaRPr lang="en-US" dirty="0"/>
          </a:p>
        </p:txBody>
      </p:sp>
      <p:pic>
        <p:nvPicPr>
          <p:cNvPr id="4" name="Picture 4" descr="http://img1.liveinternet.ru/images/attach/c/6/90/672/90672055_4010031_ecf46bcdf5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15616" cy="1548201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8136904" cy="911024"/>
          </a:xfrm>
        </p:spPr>
        <p:txBody>
          <a:bodyPr>
            <a:normAutofit fontScale="90000"/>
          </a:bodyPr>
          <a:lstStyle/>
          <a:p>
            <a:r>
              <a:rPr lang="uk-UA" sz="7200" b="1" dirty="0" smtClean="0"/>
              <a:t>Перевір!</a:t>
            </a:r>
            <a:r>
              <a:rPr lang="uk-UA" sz="3800" dirty="0" smtClean="0"/>
              <a:t/>
            </a:r>
            <a:br>
              <a:rPr lang="uk-UA" sz="3800" dirty="0" smtClean="0"/>
            </a:br>
            <a:endParaRPr lang="en-US" sz="31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hkolnye-prezentacii.ru/wp-content/uploads/2012/07/prezentschool03-300x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1840" cy="2067014"/>
          </a:xfrm>
          <a:prstGeom prst="rect">
            <a:avLst/>
          </a:prstGeom>
          <a:noFill/>
        </p:spPr>
      </p:pic>
      <p:sp>
        <p:nvSpPr>
          <p:cNvPr id="717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8229600" cy="850900"/>
          </a:xfrm>
        </p:spPr>
        <p:txBody>
          <a:bodyPr>
            <a:noAutofit/>
          </a:bodyPr>
          <a:lstStyle/>
          <a:p>
            <a:pPr eaLnBrk="1" hangingPunct="1"/>
            <a:r>
              <a:rPr lang="uk-UA" sz="5400" b="1" dirty="0" smtClean="0">
                <a:latin typeface="Times New Roman" pitchFamily="18" charset="0"/>
              </a:rPr>
              <a:t>Однорідні члени речення</a:t>
            </a:r>
            <a:endParaRPr lang="ru-RU" sz="5400" b="1" dirty="0" smtClean="0">
              <a:latin typeface="Times New Roman" pitchFamily="18" charset="0"/>
            </a:endParaRPr>
          </a:p>
        </p:txBody>
      </p:sp>
      <p:sp>
        <p:nvSpPr>
          <p:cNvPr id="614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1196975"/>
            <a:ext cx="5803900" cy="5256213"/>
          </a:xfrm>
        </p:spPr>
        <p:txBody>
          <a:bodyPr lIns="0" tIns="0" rIns="45720"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uk-UA" dirty="0" smtClean="0"/>
              <a:t> Нас завжди двоє або більше,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uk-UA" dirty="0" smtClean="0"/>
              <a:t>Одному місця тут нема,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uk-UA" dirty="0" smtClean="0"/>
              <a:t>Бо ми – одна сім'я.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uk-UA" dirty="0" smtClean="0"/>
              <a:t>Ми рідні, не самотні,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uk-UA" dirty="0" smtClean="0"/>
              <a:t>Між нами кома чи нема.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uk-UA" dirty="0" smtClean="0"/>
              <a:t>Сполучники ми </a:t>
            </a:r>
            <a:r>
              <a:rPr lang="uk-UA" dirty="0" err="1" smtClean="0"/>
              <a:t>поважаєм</a:t>
            </a:r>
            <a:r>
              <a:rPr lang="uk-UA" dirty="0" smtClean="0"/>
              <a:t>,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uk-UA" dirty="0" smtClean="0"/>
              <a:t>І з ними мирно ми </a:t>
            </a:r>
            <a:r>
              <a:rPr lang="uk-UA" dirty="0" err="1" smtClean="0"/>
              <a:t>живем</a:t>
            </a:r>
            <a:r>
              <a:rPr lang="uk-UA" dirty="0" smtClean="0"/>
              <a:t>.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uk-UA" dirty="0" smtClean="0"/>
              <a:t>Та й з </a:t>
            </a:r>
            <a:r>
              <a:rPr lang="uk-UA" dirty="0" err="1" smtClean="0"/>
              <a:t>узагальнювальним</a:t>
            </a:r>
            <a:r>
              <a:rPr lang="uk-UA" dirty="0" smtClean="0"/>
              <a:t> словом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uk-UA" dirty="0" smtClean="0"/>
              <a:t>Завжди до згоди ми </a:t>
            </a:r>
            <a:r>
              <a:rPr lang="uk-UA" dirty="0" err="1" smtClean="0"/>
              <a:t>прийдем</a:t>
            </a:r>
            <a:r>
              <a:rPr lang="uk-UA" dirty="0" smtClean="0"/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2400" dirty="0" smtClean="0"/>
          </a:p>
        </p:txBody>
      </p:sp>
      <p:pic>
        <p:nvPicPr>
          <p:cNvPr id="17412" name="Picture 4" descr="http://liubavyshka.ru/_ph/104/2/47868239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563379"/>
            <a:ext cx="1835696" cy="229462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-fotki.yandex.ru/get/6827/16969765.240/0_9175c_99c9df4b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Назвіть однорідні члени речення.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57188" algn="just">
              <a:buNone/>
              <a:tabLst>
                <a:tab pos="898525" algn="l"/>
              </a:tabLst>
            </a:pPr>
            <a:r>
              <a:rPr lang="ru-RU" dirty="0" err="1" smtClean="0">
                <a:solidFill>
                  <a:schemeClr val="bg1"/>
                </a:solidFill>
              </a:rPr>
              <a:t>Україна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скидається</a:t>
            </a:r>
            <a:r>
              <a:rPr lang="ru-RU" dirty="0" smtClean="0">
                <a:solidFill>
                  <a:schemeClr val="bg1"/>
                </a:solidFill>
              </a:rPr>
              <a:t> на великого орла. </a:t>
            </a:r>
            <a:r>
              <a:rPr lang="ru-RU" dirty="0" err="1" smtClean="0">
                <a:solidFill>
                  <a:schemeClr val="bg1"/>
                </a:solidFill>
              </a:rPr>
              <a:t>Посередині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орла </a:t>
            </a:r>
            <a:r>
              <a:rPr lang="ru-RU" dirty="0" err="1" smtClean="0">
                <a:solidFill>
                  <a:schemeClr val="bg1"/>
                </a:solidFill>
              </a:rPr>
              <a:t>Дніпро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тече</a:t>
            </a:r>
            <a:r>
              <a:rPr lang="ru-RU" dirty="0" smtClean="0">
                <a:solidFill>
                  <a:schemeClr val="bg1"/>
                </a:solidFill>
              </a:rPr>
              <a:t> до Чорного моря.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подивитися</a:t>
            </a:r>
            <a:r>
              <a:rPr lang="ru-RU" dirty="0" smtClean="0">
                <a:solidFill>
                  <a:schemeClr val="bg1"/>
                </a:solidFill>
              </a:rPr>
              <a:t> на птаха </a:t>
            </a:r>
            <a:r>
              <a:rPr lang="ru-RU" dirty="0" err="1" smtClean="0">
                <a:solidFill>
                  <a:schemeClr val="bg1"/>
                </a:solidFill>
              </a:rPr>
              <a:t>згори</a:t>
            </a:r>
            <a:r>
              <a:rPr lang="ru-RU" dirty="0" smtClean="0">
                <a:solidFill>
                  <a:schemeClr val="bg1"/>
                </a:solidFill>
              </a:rPr>
              <a:t>, то на </a:t>
            </a:r>
            <a:r>
              <a:rPr lang="ru-RU" dirty="0" err="1" smtClean="0">
                <a:solidFill>
                  <a:schemeClr val="bg1"/>
                </a:solidFill>
              </a:rPr>
              <a:t>лівому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крилі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побачиш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сині</a:t>
            </a:r>
            <a:r>
              <a:rPr lang="ru-RU" dirty="0" smtClean="0">
                <a:solidFill>
                  <a:schemeClr val="bg1"/>
                </a:solidFill>
              </a:rPr>
              <a:t> жилки. То </a:t>
            </a:r>
            <a:r>
              <a:rPr lang="ru-RU" dirty="0" err="1" smtClean="0">
                <a:solidFill>
                  <a:schemeClr val="bg1"/>
                </a:solidFill>
              </a:rPr>
              <a:t>ріки</a:t>
            </a:r>
            <a:r>
              <a:rPr lang="ru-RU" dirty="0" smtClean="0">
                <a:solidFill>
                  <a:schemeClr val="bg1"/>
                </a:solidFill>
              </a:rPr>
              <a:t>: Десна, </a:t>
            </a:r>
            <a:r>
              <a:rPr lang="ru-RU" dirty="0" err="1" smtClean="0">
                <a:solidFill>
                  <a:schemeClr val="bg1"/>
                </a:solidFill>
              </a:rPr>
              <a:t>Трубіж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Псел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Ворскла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Оріль</a:t>
            </a:r>
            <a:r>
              <a:rPr lang="ru-RU" dirty="0" smtClean="0">
                <a:solidFill>
                  <a:schemeClr val="bg1"/>
                </a:solidFill>
              </a:rPr>
              <a:t>, Самара, Конка. На правому </a:t>
            </a:r>
            <a:r>
              <a:rPr lang="ru-RU" dirty="0" err="1" smtClean="0">
                <a:solidFill>
                  <a:schemeClr val="bg1"/>
                </a:solidFill>
              </a:rPr>
              <a:t>крилі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dirty="0" err="1" smtClean="0">
                <a:solidFill>
                  <a:schemeClr val="bg1"/>
                </a:solidFill>
              </a:rPr>
              <a:t>Прип’ять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Тетерів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Ірпінь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Рось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Тясмин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Інгулець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Інгул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Південний</a:t>
            </a:r>
            <a:r>
              <a:rPr lang="ru-RU" dirty="0" smtClean="0">
                <a:solidFill>
                  <a:schemeClr val="bg1"/>
                </a:solidFill>
              </a:rPr>
              <a:t> Буг, </a:t>
            </a:r>
            <a:r>
              <a:rPr lang="ru-RU" dirty="0" err="1" smtClean="0">
                <a:solidFill>
                  <a:schemeClr val="bg1"/>
                </a:solidFill>
              </a:rPr>
              <a:t>Дністер</a:t>
            </a:r>
            <a:r>
              <a:rPr lang="ru-RU" dirty="0" smtClean="0">
                <a:solidFill>
                  <a:schemeClr val="bg1"/>
                </a:solidFill>
              </a:rPr>
              <a:t>, Прут. Не забудь </a:t>
            </a:r>
            <a:r>
              <a:rPr lang="ru-RU" dirty="0" err="1" smtClean="0">
                <a:solidFill>
                  <a:schemeClr val="bg1"/>
                </a:solidFill>
              </a:rPr>
              <a:t>оспівану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народі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ріку</a:t>
            </a:r>
            <a:r>
              <a:rPr lang="ru-RU" dirty="0" smtClean="0">
                <a:solidFill>
                  <a:schemeClr val="bg1"/>
                </a:solidFill>
              </a:rPr>
              <a:t> Дунай.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404813"/>
            <a:ext cx="8291512" cy="4319587"/>
          </a:xfrm>
        </p:spPr>
        <p:txBody>
          <a:bodyPr anchor="ctr"/>
          <a:lstStyle/>
          <a:p>
            <a:pPr eaLnBrk="1" hangingPunct="1"/>
            <a:r>
              <a:rPr lang="uk-UA" sz="6600" b="1" smtClean="0"/>
              <a:t>У чому особливість однорідних членів речення?</a:t>
            </a:r>
          </a:p>
        </p:txBody>
      </p:sp>
      <p:pic>
        <p:nvPicPr>
          <p:cNvPr id="16386" name="Picture 2" descr="http://www.mybloginfo.ru/uploads/posts/2012-10/1350554731_69490747_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2298300" cy="3346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143240" y="2786058"/>
            <a:ext cx="3000396" cy="14287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tx1"/>
                </a:solidFill>
                <a:latin typeface="Impact" pitchFamily="34" charset="0"/>
              </a:rPr>
              <a:t>Однорідні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tx1"/>
                </a:solidFill>
                <a:latin typeface="Impact" pitchFamily="34" charset="0"/>
              </a:rPr>
              <a:t>члени речення</a:t>
            </a:r>
            <a:endParaRPr lang="ru-RU" sz="32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19551689" flipV="1">
            <a:off x="5366157" y="4233449"/>
            <a:ext cx="428628" cy="1179699"/>
          </a:xfrm>
          <a:prstGeom prst="upArrow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2185642" flipV="1">
            <a:off x="3594495" y="4226829"/>
            <a:ext cx="428628" cy="1179699"/>
          </a:xfrm>
          <a:prstGeom prst="upArrow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6512885" flipV="1">
            <a:off x="2413302" y="3015650"/>
            <a:ext cx="428628" cy="1179699"/>
          </a:xfrm>
          <a:prstGeom prst="upArrow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4698275" flipV="1">
            <a:off x="6340138" y="2925699"/>
            <a:ext cx="428628" cy="1179699"/>
          </a:xfrm>
          <a:prstGeom prst="upArrow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10800000" flipV="1">
            <a:off x="4500562" y="1500174"/>
            <a:ext cx="428628" cy="1179699"/>
          </a:xfrm>
          <a:prstGeom prst="upArrow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 descr="http://img0.liveinternet.ru/images/attach/c/11/115/459/115459614___3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88640"/>
            <a:ext cx="2388839" cy="13343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Однорідними можуть бути різні члени речення: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354013" algn="just"/>
            <a:r>
              <a:rPr lang="ru-RU" i="1" dirty="0" smtClean="0"/>
              <a:t>Були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ревнощі</a:t>
            </a:r>
            <a:r>
              <a:rPr lang="ru-RU" i="1" dirty="0" smtClean="0"/>
              <a:t>, </a:t>
            </a:r>
            <a:r>
              <a:rPr lang="ru-RU" i="1" dirty="0" err="1" smtClean="0"/>
              <a:t>і</a:t>
            </a:r>
            <a:r>
              <a:rPr lang="ru-RU" i="1" dirty="0" smtClean="0"/>
              <a:t> муки,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докори</a:t>
            </a:r>
            <a:r>
              <a:rPr lang="ru-RU" i="1" dirty="0" smtClean="0"/>
              <a:t>,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вірші</a:t>
            </a:r>
            <a:r>
              <a:rPr lang="ru-RU" i="1" dirty="0" smtClean="0"/>
              <a:t>, </a:t>
            </a:r>
            <a:r>
              <a:rPr lang="ru-RU" i="1" dirty="0" err="1" smtClean="0"/>
              <a:t>розпачем</a:t>
            </a:r>
            <a:r>
              <a:rPr lang="ru-RU" i="1" dirty="0" smtClean="0"/>
              <a:t> </a:t>
            </a:r>
            <a:r>
              <a:rPr lang="ru-RU" i="1" dirty="0" err="1" smtClean="0"/>
              <a:t>налиті</a:t>
            </a:r>
            <a:r>
              <a:rPr lang="ru-RU" dirty="0" smtClean="0"/>
              <a:t> — </a:t>
            </a:r>
            <a:r>
              <a:rPr lang="ru-RU" b="1" dirty="0" err="1" smtClean="0"/>
              <a:t>однорідні</a:t>
            </a:r>
            <a:r>
              <a:rPr lang="ru-RU" b="1" dirty="0" smtClean="0"/>
              <a:t> </a:t>
            </a:r>
            <a:r>
              <a:rPr lang="ru-RU" b="1" dirty="0" err="1" smtClean="0"/>
              <a:t>підмети</a:t>
            </a:r>
            <a:r>
              <a:rPr lang="ru-RU" dirty="0" smtClean="0"/>
              <a:t>. </a:t>
            </a:r>
          </a:p>
          <a:p>
            <a:pPr marL="0" indent="354013" algn="just"/>
            <a:r>
              <a:rPr lang="ru-RU" i="1" dirty="0" smtClean="0"/>
              <a:t>Там </a:t>
            </a:r>
            <a:r>
              <a:rPr lang="ru-RU" i="1" dirty="0" err="1" smtClean="0"/>
              <a:t>хати</a:t>
            </a:r>
            <a:r>
              <a:rPr lang="ru-RU" i="1" dirty="0" smtClean="0"/>
              <a:t> садками </a:t>
            </a:r>
            <a:r>
              <a:rPr lang="ru-RU" i="1" dirty="0" err="1" smtClean="0"/>
              <a:t>вкриті</a:t>
            </a:r>
            <a:r>
              <a:rPr lang="ru-RU" i="1" dirty="0" smtClean="0"/>
              <a:t>, </a:t>
            </a:r>
            <a:r>
              <a:rPr lang="ru-RU" i="1" dirty="0" err="1" smtClean="0"/>
              <a:t>срібним</a:t>
            </a:r>
            <a:r>
              <a:rPr lang="ru-RU" i="1" dirty="0" smtClean="0"/>
              <a:t> маревом </a:t>
            </a:r>
            <a:r>
              <a:rPr lang="ru-RU" i="1" dirty="0" err="1" smtClean="0"/>
              <a:t>повиті</a:t>
            </a:r>
            <a:r>
              <a:rPr lang="ru-RU" dirty="0" smtClean="0"/>
              <a:t> — </a:t>
            </a:r>
            <a:r>
              <a:rPr lang="ru-RU" b="1" dirty="0" err="1" smtClean="0"/>
              <a:t>однорідні</a:t>
            </a:r>
            <a:r>
              <a:rPr lang="ru-RU" b="1" dirty="0" smtClean="0"/>
              <a:t> </a:t>
            </a:r>
            <a:r>
              <a:rPr lang="ru-RU" b="1" dirty="0" err="1" smtClean="0"/>
              <a:t>присудки</a:t>
            </a:r>
            <a:r>
              <a:rPr lang="ru-RU" dirty="0" smtClean="0"/>
              <a:t>. </a:t>
            </a:r>
          </a:p>
          <a:p>
            <a:pPr marL="0" indent="354013" algn="just"/>
            <a:r>
              <a:rPr lang="ru-RU" i="1" dirty="0" smtClean="0"/>
              <a:t>І </a:t>
            </a:r>
            <a:r>
              <a:rPr lang="ru-RU" i="1" dirty="0" err="1" smtClean="0"/>
              <a:t>барвінком</a:t>
            </a:r>
            <a:r>
              <a:rPr lang="ru-RU" i="1" dirty="0" smtClean="0"/>
              <a:t>, </a:t>
            </a:r>
            <a:r>
              <a:rPr lang="ru-RU" i="1" dirty="0" err="1" smtClean="0"/>
              <a:t>і</a:t>
            </a:r>
            <a:r>
              <a:rPr lang="ru-RU" i="1" dirty="0" smtClean="0"/>
              <a:t> рутою, </a:t>
            </a:r>
            <a:r>
              <a:rPr lang="ru-RU" i="1" dirty="0" err="1" smtClean="0"/>
              <a:t>і</a:t>
            </a:r>
            <a:r>
              <a:rPr lang="ru-RU" i="1" dirty="0" smtClean="0"/>
              <a:t> рястом </a:t>
            </a:r>
            <a:r>
              <a:rPr lang="ru-RU" i="1" dirty="0" err="1" smtClean="0"/>
              <a:t>квітчає</a:t>
            </a:r>
            <a:r>
              <a:rPr lang="ru-RU" i="1" dirty="0" smtClean="0"/>
              <a:t> весна землю, </a:t>
            </a:r>
            <a:r>
              <a:rPr lang="ru-RU" i="1" dirty="0" err="1" smtClean="0"/>
              <a:t>мов</a:t>
            </a:r>
            <a:r>
              <a:rPr lang="ru-RU" i="1" dirty="0" smtClean="0"/>
              <a:t> </a:t>
            </a:r>
            <a:r>
              <a:rPr lang="ru-RU" i="1" dirty="0" err="1" smtClean="0"/>
              <a:t>дівчину</a:t>
            </a:r>
            <a:r>
              <a:rPr lang="ru-RU" i="1" dirty="0" smtClean="0"/>
              <a:t>, в зеленому гаю</a:t>
            </a:r>
            <a:r>
              <a:rPr lang="ru-RU" dirty="0" smtClean="0"/>
              <a:t>— </a:t>
            </a:r>
            <a:r>
              <a:rPr lang="ru-RU" b="1" dirty="0" err="1" smtClean="0"/>
              <a:t>однорідні</a:t>
            </a:r>
            <a:r>
              <a:rPr lang="ru-RU" b="1" dirty="0" smtClean="0"/>
              <a:t> </a:t>
            </a:r>
            <a:r>
              <a:rPr lang="ru-RU" b="1" dirty="0" err="1" smtClean="0"/>
              <a:t>додатки</a:t>
            </a:r>
            <a:r>
              <a:rPr lang="ru-RU" b="1" dirty="0" smtClean="0"/>
              <a:t>. </a:t>
            </a:r>
          </a:p>
          <a:p>
            <a:pPr marL="0" indent="354013" algn="just"/>
            <a:r>
              <a:rPr lang="ru-RU" i="1" dirty="0" err="1" smtClean="0"/>
              <a:t>Рожеві</a:t>
            </a:r>
            <a:r>
              <a:rPr lang="ru-RU" i="1" dirty="0" smtClean="0"/>
              <a:t>, </a:t>
            </a:r>
            <a:r>
              <a:rPr lang="ru-RU" i="1" dirty="0" err="1" smtClean="0"/>
              <a:t>червоні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білі</a:t>
            </a:r>
            <a:r>
              <a:rPr lang="ru-RU" i="1" dirty="0" smtClean="0"/>
              <a:t> </a:t>
            </a:r>
            <a:r>
              <a:rPr lang="ru-RU" i="1" dirty="0" err="1" smtClean="0"/>
              <a:t>троянди</a:t>
            </a:r>
            <a:r>
              <a:rPr lang="ru-RU" i="1" dirty="0" smtClean="0"/>
              <a:t> </a:t>
            </a:r>
            <a:r>
              <a:rPr lang="ru-RU" i="1" dirty="0" err="1" smtClean="0"/>
              <a:t>буяли</a:t>
            </a:r>
            <a:r>
              <a:rPr lang="ru-RU" i="1" dirty="0" smtClean="0"/>
              <a:t> на </a:t>
            </a:r>
            <a:r>
              <a:rPr lang="ru-RU" i="1" dirty="0" err="1" smtClean="0"/>
              <a:t>клумбі</a:t>
            </a:r>
            <a:r>
              <a:rPr lang="ru-RU" dirty="0" smtClean="0"/>
              <a:t> — </a:t>
            </a:r>
            <a:r>
              <a:rPr lang="ru-RU" b="1" dirty="0" err="1" smtClean="0"/>
              <a:t>однорідні</a:t>
            </a:r>
            <a:r>
              <a:rPr lang="ru-RU" b="1" dirty="0" smtClean="0"/>
              <a:t> </a:t>
            </a:r>
            <a:r>
              <a:rPr lang="ru-RU" b="1" dirty="0" err="1" smtClean="0"/>
              <a:t>означення</a:t>
            </a:r>
            <a:r>
              <a:rPr lang="ru-RU" dirty="0" smtClean="0"/>
              <a:t>. </a:t>
            </a:r>
          </a:p>
          <a:p>
            <a:pPr marL="0" indent="354013" algn="just"/>
            <a:r>
              <a:rPr lang="ru-RU" i="1" dirty="0" err="1" smtClean="0"/>
              <a:t>Яблуні</a:t>
            </a:r>
            <a:r>
              <a:rPr lang="ru-RU" i="1" dirty="0" smtClean="0"/>
              <a:t> </a:t>
            </a:r>
            <a:r>
              <a:rPr lang="ru-RU" i="1" dirty="0" err="1" smtClean="0"/>
              <a:t>дихали</a:t>
            </a:r>
            <a:r>
              <a:rPr lang="ru-RU" i="1" dirty="0" smtClean="0"/>
              <a:t> </a:t>
            </a:r>
            <a:r>
              <a:rPr lang="ru-RU" i="1" dirty="0" err="1" smtClean="0"/>
              <a:t>цвітом</a:t>
            </a:r>
            <a:r>
              <a:rPr lang="ru-RU" i="1" dirty="0" smtClean="0"/>
              <a:t> </a:t>
            </a:r>
            <a:r>
              <a:rPr lang="ru-RU" i="1" dirty="0" err="1" smtClean="0"/>
              <a:t>росяно</a:t>
            </a:r>
            <a:r>
              <a:rPr lang="ru-RU" i="1" dirty="0" smtClean="0"/>
              <a:t>, </a:t>
            </a:r>
            <a:r>
              <a:rPr lang="ru-RU" i="1" dirty="0" err="1" smtClean="0"/>
              <a:t>червоно</a:t>
            </a:r>
            <a:r>
              <a:rPr lang="ru-RU" i="1" dirty="0" smtClean="0"/>
              <a:t>, </a:t>
            </a:r>
            <a:r>
              <a:rPr lang="ru-RU" i="1" dirty="0" err="1" smtClean="0"/>
              <a:t>біло</a:t>
            </a:r>
            <a:r>
              <a:rPr lang="ru-RU" dirty="0" smtClean="0"/>
              <a:t> — </a:t>
            </a:r>
            <a:r>
              <a:rPr lang="ru-RU" b="1" dirty="0" err="1" smtClean="0"/>
              <a:t>однорідні</a:t>
            </a:r>
            <a:r>
              <a:rPr lang="ru-RU" b="1" dirty="0" smtClean="0"/>
              <a:t> </a:t>
            </a:r>
            <a:r>
              <a:rPr lang="ru-RU" b="1" dirty="0" err="1" smtClean="0"/>
              <a:t>обставини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Завдання:</a:t>
            </a:r>
            <a:r>
              <a:rPr lang="uk-UA" dirty="0" smtClean="0"/>
              <a:t> переписати, підкреслити однорідні члени речення.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525963"/>
          </a:xfrm>
        </p:spPr>
        <p:txBody>
          <a:bodyPr>
            <a:normAutofit/>
          </a:bodyPr>
          <a:lstStyle/>
          <a:p>
            <a:pPr marL="0" indent="282575" algn="just"/>
            <a:r>
              <a:rPr lang="ru-RU" dirty="0" smtClean="0"/>
              <a:t>Ось </a:t>
            </a:r>
            <a:r>
              <a:rPr lang="ru-RU" dirty="0" err="1" smtClean="0"/>
              <a:t>виструнчились</a:t>
            </a:r>
            <a:r>
              <a:rPr lang="ru-RU" dirty="0" smtClean="0"/>
              <a:t> у </a:t>
            </a:r>
            <a:r>
              <a:rPr lang="ru-RU" dirty="0" err="1" smtClean="0"/>
              <a:t>весняному</a:t>
            </a:r>
            <a:r>
              <a:rPr lang="ru-RU" dirty="0" smtClean="0"/>
              <a:t> </a:t>
            </a:r>
            <a:r>
              <a:rPr lang="ru-RU" dirty="0" err="1" smtClean="0"/>
              <a:t>святковому</a:t>
            </a:r>
            <a:r>
              <a:rPr lang="ru-RU" dirty="0" smtClean="0"/>
              <a:t> </a:t>
            </a:r>
            <a:r>
              <a:rPr lang="ru-RU" dirty="0" err="1" smtClean="0"/>
              <a:t>вбранні</a:t>
            </a:r>
            <a:r>
              <a:rPr lang="ru-RU" dirty="0" smtClean="0"/>
              <a:t> </a:t>
            </a:r>
            <a:r>
              <a:rPr lang="ru-RU" dirty="0" err="1" smtClean="0"/>
              <a:t>вишні</a:t>
            </a:r>
            <a:r>
              <a:rPr lang="ru-RU" dirty="0" smtClean="0"/>
              <a:t>, </a:t>
            </a:r>
            <a:r>
              <a:rPr lang="ru-RU" dirty="0" err="1" smtClean="0"/>
              <a:t>сливи</a:t>
            </a:r>
            <a:r>
              <a:rPr lang="ru-RU" dirty="0" smtClean="0"/>
              <a:t>, </a:t>
            </a:r>
            <a:r>
              <a:rPr lang="ru-RU" dirty="0" err="1" smtClean="0"/>
              <a:t>черешні</a:t>
            </a:r>
            <a:r>
              <a:rPr lang="ru-RU" dirty="0" smtClean="0"/>
              <a:t>, </a:t>
            </a:r>
            <a:r>
              <a:rPr lang="ru-RU" dirty="0" err="1" smtClean="0"/>
              <a:t>груші</a:t>
            </a:r>
            <a:r>
              <a:rPr lang="ru-RU" dirty="0" smtClean="0"/>
              <a:t> (О.Копиленко). </a:t>
            </a:r>
          </a:p>
          <a:p>
            <a:pPr marL="0" indent="282575" algn="just"/>
            <a:r>
              <a:rPr lang="ru-RU" dirty="0" smtClean="0"/>
              <a:t>Будь </a:t>
            </a:r>
            <a:r>
              <a:rPr lang="ru-RU" dirty="0" err="1" smtClean="0"/>
              <a:t>сміливим</a:t>
            </a:r>
            <a:r>
              <a:rPr lang="ru-RU" dirty="0" smtClean="0"/>
              <a:t> не </a:t>
            </a:r>
            <a:r>
              <a:rPr lang="ru-RU" dirty="0" err="1" smtClean="0"/>
              <a:t>язиком</a:t>
            </a:r>
            <a:r>
              <a:rPr lang="ru-RU" dirty="0" smtClean="0"/>
              <a:t>, а </a:t>
            </a:r>
            <a:r>
              <a:rPr lang="ru-RU" dirty="0" err="1" smtClean="0"/>
              <a:t>ділом</a:t>
            </a:r>
            <a:r>
              <a:rPr lang="ru-RU" dirty="0" smtClean="0"/>
              <a:t> (Нар. </a:t>
            </a:r>
            <a:r>
              <a:rPr lang="ru-RU" dirty="0" err="1" smtClean="0"/>
              <a:t>тв</a:t>
            </a:r>
            <a:r>
              <a:rPr lang="ru-RU" dirty="0" smtClean="0"/>
              <a:t>.). </a:t>
            </a:r>
          </a:p>
          <a:p>
            <a:pPr marL="0" indent="282575" algn="just"/>
            <a:r>
              <a:rPr lang="ru-RU" dirty="0" smtClean="0"/>
              <a:t>На </a:t>
            </a:r>
            <a:r>
              <a:rPr lang="ru-RU" dirty="0" err="1" smtClean="0"/>
              <a:t>панщині</a:t>
            </a:r>
            <a:r>
              <a:rPr lang="ru-RU" dirty="0" smtClean="0"/>
              <a:t> </a:t>
            </a:r>
            <a:r>
              <a:rPr lang="ru-RU" dirty="0" err="1" smtClean="0"/>
              <a:t>пшеницю</a:t>
            </a:r>
            <a:r>
              <a:rPr lang="ru-RU" dirty="0" smtClean="0"/>
              <a:t> жала, </a:t>
            </a:r>
            <a:r>
              <a:rPr lang="ru-RU" dirty="0" err="1" smtClean="0"/>
              <a:t>втомилася</a:t>
            </a:r>
            <a:r>
              <a:rPr lang="ru-RU" dirty="0" smtClean="0"/>
              <a:t>, не </a:t>
            </a:r>
            <a:r>
              <a:rPr lang="ru-RU" dirty="0" err="1" smtClean="0"/>
              <a:t>спочивать</a:t>
            </a:r>
            <a:r>
              <a:rPr lang="ru-RU" dirty="0" smtClean="0"/>
              <a:t> </a:t>
            </a:r>
            <a:r>
              <a:rPr lang="ru-RU" dirty="0" err="1" smtClean="0"/>
              <a:t>пішла</a:t>
            </a:r>
            <a:r>
              <a:rPr lang="ru-RU" dirty="0" smtClean="0"/>
              <a:t> в </a:t>
            </a:r>
            <a:r>
              <a:rPr lang="ru-RU" dirty="0" err="1" smtClean="0"/>
              <a:t>снопи</a:t>
            </a:r>
            <a:r>
              <a:rPr lang="ru-RU" dirty="0" smtClean="0"/>
              <a:t>, </a:t>
            </a:r>
            <a:r>
              <a:rPr lang="ru-RU" dirty="0" err="1" smtClean="0"/>
              <a:t>пошкандибала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 </a:t>
            </a:r>
            <a:r>
              <a:rPr lang="ru-RU" dirty="0" err="1" smtClean="0"/>
              <a:t>годувать</a:t>
            </a:r>
            <a:r>
              <a:rPr lang="ru-RU" dirty="0" smtClean="0"/>
              <a:t> (Т.Шевченко). </a:t>
            </a:r>
          </a:p>
        </p:txBody>
      </p:sp>
      <p:pic>
        <p:nvPicPr>
          <p:cNvPr id="13316" name="Picture 4" descr="http://img1.liveinternet.ru/images/attach/c/6/90/672/90672055_4010031_ecf46bcdf5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381247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uk-UA" sz="4000" dirty="0" smtClean="0">
                <a:solidFill>
                  <a:srgbClr val="C00000"/>
                </a:solidFill>
              </a:rPr>
              <a:t>Які члени речення не можуть бути однорідними?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600200"/>
            <a:ext cx="8568952" cy="4925144"/>
          </a:xfrm>
        </p:spPr>
        <p:txBody>
          <a:bodyPr>
            <a:normAutofit fontScale="77500" lnSpcReduction="20000"/>
          </a:bodyPr>
          <a:lstStyle/>
          <a:p>
            <a:pPr marL="1588" indent="268288"/>
            <a:r>
              <a:rPr lang="ru-RU" b="1" dirty="0" smtClean="0"/>
              <a:t>Не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однорідними</a:t>
            </a:r>
            <a:r>
              <a:rPr lang="ru-RU" b="1" dirty="0" smtClean="0"/>
              <a:t> членами</a:t>
            </a:r>
            <a:r>
              <a:rPr lang="ru-RU" dirty="0" smtClean="0"/>
              <a:t>: </a:t>
            </a:r>
          </a:p>
          <a:p>
            <a:pPr marL="1588" indent="268288" algn="just">
              <a:buFont typeface="Wingdings" pitchFamily="2" charset="2"/>
              <a:buChar char="ü"/>
            </a:pPr>
            <a:r>
              <a:rPr lang="ru-RU" dirty="0" err="1" smtClean="0"/>
              <a:t>повторювані</a:t>
            </a:r>
            <a:r>
              <a:rPr lang="ru-RU" dirty="0" smtClean="0"/>
              <a:t> слова,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вживаються</a:t>
            </a:r>
            <a:r>
              <a:rPr lang="ru-RU" dirty="0" smtClean="0"/>
              <a:t> в </a:t>
            </a:r>
            <a:r>
              <a:rPr lang="ru-RU" dirty="0" err="1" smtClean="0"/>
              <a:t>реченні</a:t>
            </a:r>
            <a:r>
              <a:rPr lang="ru-RU" dirty="0" smtClean="0"/>
              <a:t> для </a:t>
            </a:r>
            <a:r>
              <a:rPr lang="ru-RU" dirty="0" err="1" smtClean="0"/>
              <a:t>підкреслення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, </a:t>
            </a:r>
            <a:r>
              <a:rPr lang="ru-RU" dirty="0" err="1" smtClean="0"/>
              <a:t>тривалості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вираження</a:t>
            </a:r>
            <a:r>
              <a:rPr lang="ru-RU" dirty="0" smtClean="0"/>
              <a:t> </a:t>
            </a:r>
            <a:r>
              <a:rPr lang="ru-RU" dirty="0" err="1" smtClean="0"/>
              <a:t>емоційності</a:t>
            </a:r>
            <a:r>
              <a:rPr lang="ru-RU" dirty="0" smtClean="0"/>
              <a:t>; вони </a:t>
            </a:r>
            <a:r>
              <a:rPr lang="ru-RU" dirty="0" err="1" smtClean="0"/>
              <a:t>розглядаються</a:t>
            </a:r>
            <a:r>
              <a:rPr lang="ru-RU" dirty="0" smtClean="0"/>
              <a:t> як </a:t>
            </a:r>
            <a:r>
              <a:rPr lang="ru-RU" dirty="0" err="1" smtClean="0"/>
              <a:t>єдиний</a:t>
            </a:r>
            <a:r>
              <a:rPr lang="ru-RU" dirty="0" smtClean="0"/>
              <a:t> член </a:t>
            </a:r>
            <a:r>
              <a:rPr lang="ru-RU" dirty="0" err="1" smtClean="0"/>
              <a:t>речення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i="1" dirty="0" err="1" smtClean="0">
                <a:solidFill>
                  <a:srgbClr val="0070C0"/>
                </a:solidFill>
              </a:rPr>
              <a:t>Квітки</a:t>
            </a:r>
            <a:r>
              <a:rPr lang="ru-RU" i="1" dirty="0" smtClean="0">
                <a:solidFill>
                  <a:srgbClr val="0070C0"/>
                </a:solidFill>
              </a:rPr>
              <a:t> куплю в </a:t>
            </a:r>
            <a:r>
              <a:rPr lang="ru-RU" i="1" dirty="0" err="1" smtClean="0">
                <a:solidFill>
                  <a:srgbClr val="0070C0"/>
                </a:solidFill>
              </a:rPr>
              <a:t>переході</a:t>
            </a:r>
            <a:r>
              <a:rPr lang="ru-RU" i="1" dirty="0" smtClean="0">
                <a:solidFill>
                  <a:srgbClr val="0070C0"/>
                </a:solidFill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</a:rPr>
              <a:t>ніжну</a:t>
            </a:r>
            <a:r>
              <a:rPr lang="ru-RU" i="1" dirty="0" smtClean="0">
                <a:solidFill>
                  <a:srgbClr val="0070C0"/>
                </a:solidFill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</a:rPr>
              <a:t>ніжну</a:t>
            </a:r>
            <a:r>
              <a:rPr lang="ru-RU" i="1" dirty="0" smtClean="0">
                <a:solidFill>
                  <a:srgbClr val="0070C0"/>
                </a:solidFill>
              </a:rPr>
              <a:t> красу, </a:t>
            </a:r>
            <a:r>
              <a:rPr lang="ru-RU" i="1" dirty="0" err="1" smtClean="0">
                <a:solidFill>
                  <a:srgbClr val="0070C0"/>
                </a:solidFill>
              </a:rPr>
              <a:t>радість</a:t>
            </a:r>
            <a:r>
              <a:rPr lang="ru-RU" i="1" dirty="0" smtClean="0">
                <a:solidFill>
                  <a:srgbClr val="0070C0"/>
                </a:solidFill>
              </a:rPr>
              <a:t> в </a:t>
            </a:r>
            <a:r>
              <a:rPr lang="ru-RU" i="1" dirty="0" err="1" smtClean="0">
                <a:solidFill>
                  <a:srgbClr val="0070C0"/>
                </a:solidFill>
              </a:rPr>
              <a:t>теплих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долонях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в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дім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принесу, принесу</a:t>
            </a:r>
            <a:r>
              <a:rPr lang="ru-RU" dirty="0" smtClean="0">
                <a:solidFill>
                  <a:srgbClr val="0070C0"/>
                </a:solidFill>
              </a:rPr>
              <a:t> (О. </a:t>
            </a:r>
            <a:r>
              <a:rPr lang="ru-RU" dirty="0" err="1" smtClean="0">
                <a:solidFill>
                  <a:srgbClr val="0070C0"/>
                </a:solidFill>
              </a:rPr>
              <a:t>Чубачівна</a:t>
            </a:r>
            <a:r>
              <a:rPr lang="ru-RU" dirty="0" smtClean="0">
                <a:solidFill>
                  <a:srgbClr val="0070C0"/>
                </a:solidFill>
              </a:rPr>
              <a:t>)); </a:t>
            </a:r>
          </a:p>
          <a:p>
            <a:pPr marL="1588" indent="268288" algn="just">
              <a:buFont typeface="Wingdings" pitchFamily="2" charset="2"/>
              <a:buChar char="ü"/>
            </a:pPr>
            <a:r>
              <a:rPr lang="ru-RU" dirty="0" err="1" smtClean="0"/>
              <a:t>повторювані</a:t>
            </a:r>
            <a:r>
              <a:rPr lang="ru-RU" dirty="0" smtClean="0"/>
              <a:t> </a:t>
            </a:r>
            <a:r>
              <a:rPr lang="ru-RU" dirty="0" err="1" smtClean="0"/>
              <a:t>однакові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, </a:t>
            </a:r>
            <a:r>
              <a:rPr lang="ru-RU" dirty="0" err="1" smtClean="0"/>
              <a:t>об’єднані</a:t>
            </a:r>
            <a:r>
              <a:rPr lang="ru-RU" dirty="0" smtClean="0"/>
              <a:t> </a:t>
            </a:r>
            <a:r>
              <a:rPr lang="ru-RU" dirty="0" err="1" smtClean="0"/>
              <a:t>частками</a:t>
            </a:r>
            <a:r>
              <a:rPr lang="ru-RU" dirty="0" smtClean="0"/>
              <a:t>   </a:t>
            </a:r>
            <a:r>
              <a:rPr lang="ru-RU" b="1" i="1" u="sng" dirty="0" smtClean="0"/>
              <a:t>не, так</a:t>
            </a:r>
            <a:r>
              <a:rPr lang="ru-RU" b="1" i="1" dirty="0" smtClean="0"/>
              <a:t>:</a:t>
            </a:r>
            <a:r>
              <a:rPr lang="ru-RU" dirty="0" smtClean="0"/>
              <a:t> </a:t>
            </a:r>
            <a:r>
              <a:rPr lang="ru-RU" b="1" i="1" dirty="0" err="1" smtClean="0">
                <a:solidFill>
                  <a:srgbClr val="0070C0"/>
                </a:solidFill>
              </a:rPr>
              <a:t>хоч</a:t>
            </a:r>
            <a:r>
              <a:rPr lang="ru-RU" b="1" i="1" dirty="0" smtClean="0">
                <a:solidFill>
                  <a:srgbClr val="0070C0"/>
                </a:solidFill>
              </a:rPr>
              <a:t> не </a:t>
            </a:r>
            <a:r>
              <a:rPr lang="ru-RU" b="1" i="1" dirty="0" err="1" smtClean="0">
                <a:solidFill>
                  <a:srgbClr val="0070C0"/>
                </a:solidFill>
              </a:rPr>
              <a:t>хоч</a:t>
            </a:r>
            <a:r>
              <a:rPr lang="ru-RU" b="1" i="1" dirty="0" smtClean="0">
                <a:solidFill>
                  <a:srgbClr val="0070C0"/>
                </a:solidFill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</a:rPr>
              <a:t>писати</a:t>
            </a:r>
            <a:r>
              <a:rPr lang="ru-RU" b="1" i="1" dirty="0" smtClean="0">
                <a:solidFill>
                  <a:srgbClr val="0070C0"/>
                </a:solidFill>
              </a:rPr>
              <a:t> так </a:t>
            </a:r>
            <a:r>
              <a:rPr lang="ru-RU" b="1" i="1" dirty="0" err="1" smtClean="0">
                <a:solidFill>
                  <a:srgbClr val="0070C0"/>
                </a:solidFill>
              </a:rPr>
              <a:t>писати</a:t>
            </a:r>
            <a:r>
              <a:rPr lang="ru-RU" b="1" i="1" dirty="0" smtClean="0">
                <a:solidFill>
                  <a:srgbClr val="0070C0"/>
                </a:solidFill>
              </a:rPr>
              <a:t>, дивиться не надивиться</a:t>
            </a:r>
            <a:r>
              <a:rPr lang="ru-RU" dirty="0" smtClean="0"/>
              <a:t>; </a:t>
            </a:r>
          </a:p>
          <a:p>
            <a:pPr marL="1588" indent="-1588">
              <a:buFont typeface="Wingdings" pitchFamily="2" charset="2"/>
              <a:buChar char="ü"/>
            </a:pPr>
            <a:r>
              <a:rPr lang="ru-RU" dirty="0" err="1" smtClean="0"/>
              <a:t>стійкі</a:t>
            </a:r>
            <a:r>
              <a:rPr lang="ru-RU" dirty="0" smtClean="0"/>
              <a:t> </a:t>
            </a:r>
            <a:r>
              <a:rPr lang="ru-RU" dirty="0" err="1" smtClean="0"/>
              <a:t>словосполучення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парними</a:t>
            </a:r>
            <a:r>
              <a:rPr lang="ru-RU" dirty="0" smtClean="0"/>
              <a:t> </a:t>
            </a:r>
            <a:r>
              <a:rPr lang="ru-RU" dirty="0" err="1" smtClean="0"/>
              <a:t>сполучниками</a:t>
            </a:r>
            <a:r>
              <a:rPr lang="ru-RU" dirty="0" smtClean="0"/>
              <a:t> </a:t>
            </a:r>
            <a:r>
              <a:rPr lang="ru-RU" b="1" i="1" u="sng" dirty="0" err="1" smtClean="0"/>
              <a:t>і</a:t>
            </a:r>
            <a:r>
              <a:rPr lang="ru-RU" b="1" i="1" u="sng" dirty="0" smtClean="0"/>
              <a:t>…</a:t>
            </a:r>
            <a:r>
              <a:rPr lang="ru-RU" b="1" i="1" u="sng" dirty="0" err="1" smtClean="0"/>
              <a:t>і</a:t>
            </a:r>
            <a:r>
              <a:rPr lang="ru-RU" b="1" u="sng" dirty="0" smtClean="0"/>
              <a:t>, </a:t>
            </a:r>
            <a:r>
              <a:rPr lang="ru-RU" b="1" i="1" u="sng" dirty="0" err="1" smtClean="0"/>
              <a:t>ні</a:t>
            </a:r>
            <a:r>
              <a:rPr lang="ru-RU" b="1" i="1" u="sng" dirty="0" smtClean="0"/>
              <a:t>…</a:t>
            </a:r>
            <a:r>
              <a:rPr lang="ru-RU" b="1" i="1" u="sng" dirty="0" err="1" smtClean="0"/>
              <a:t>ні</a:t>
            </a:r>
            <a:r>
              <a:rPr lang="ru-RU" dirty="0" smtClean="0"/>
              <a:t>: </a:t>
            </a:r>
            <a:r>
              <a:rPr lang="ru-RU" b="1" i="1" dirty="0" err="1" smtClean="0">
                <a:solidFill>
                  <a:srgbClr val="0070C0"/>
                </a:solidFill>
              </a:rPr>
              <a:t>ні</a:t>
            </a:r>
            <a:r>
              <a:rPr lang="ru-RU" b="1" i="1" dirty="0" smtClean="0">
                <a:solidFill>
                  <a:srgbClr val="0070C0"/>
                </a:solidFill>
              </a:rPr>
              <a:t> слуху </a:t>
            </a:r>
            <a:r>
              <a:rPr lang="ru-RU" b="1" i="1" dirty="0" err="1" smtClean="0">
                <a:solidFill>
                  <a:srgbClr val="0070C0"/>
                </a:solidFill>
              </a:rPr>
              <a:t>ні</a:t>
            </a:r>
            <a:r>
              <a:rPr lang="ru-RU" b="1" i="1" dirty="0" smtClean="0">
                <a:solidFill>
                  <a:srgbClr val="0070C0"/>
                </a:solidFill>
              </a:rPr>
              <a:t> духу, </a:t>
            </a:r>
            <a:r>
              <a:rPr lang="ru-RU" b="1" i="1" dirty="0" err="1" smtClean="0">
                <a:solidFill>
                  <a:srgbClr val="0070C0"/>
                </a:solidFill>
              </a:rPr>
              <a:t>ні</a:t>
            </a:r>
            <a:r>
              <a:rPr lang="ru-RU" b="1" i="1" dirty="0" smtClean="0">
                <a:solidFill>
                  <a:srgbClr val="0070C0"/>
                </a:solidFill>
              </a:rPr>
              <a:t> пава </a:t>
            </a:r>
            <a:r>
              <a:rPr lang="ru-RU" b="1" i="1" dirty="0" err="1" smtClean="0">
                <a:solidFill>
                  <a:srgbClr val="0070C0"/>
                </a:solidFill>
              </a:rPr>
              <a:t>ні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ґава</a:t>
            </a:r>
            <a:r>
              <a:rPr lang="ru-RU" b="1" i="1" dirty="0" smtClean="0">
                <a:solidFill>
                  <a:srgbClr val="0070C0"/>
                </a:solidFill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</a:rPr>
              <a:t>і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сміх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і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гріх</a:t>
            </a:r>
            <a:r>
              <a:rPr lang="ru-RU" dirty="0" smtClean="0"/>
              <a:t>; </a:t>
            </a:r>
          </a:p>
          <a:p>
            <a:pPr marL="1588" indent="268288">
              <a:buFont typeface="Wingdings" pitchFamily="2" charset="2"/>
              <a:buChar char="ü"/>
            </a:pPr>
            <a:r>
              <a:rPr lang="ru-RU" dirty="0" smtClean="0"/>
              <a:t>два </a:t>
            </a:r>
            <a:r>
              <a:rPr lang="ru-RU" dirty="0" err="1" smtClean="0"/>
              <a:t>однакові</a:t>
            </a:r>
            <a:r>
              <a:rPr lang="ru-RU" dirty="0" smtClean="0"/>
              <a:t> за формою </a:t>
            </a:r>
            <a:r>
              <a:rPr lang="ru-RU" dirty="0" err="1" smtClean="0"/>
              <a:t>дієслова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позначають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мету (</a:t>
            </a:r>
            <a:r>
              <a:rPr lang="ru-RU" b="1" i="1" dirty="0" err="1" smtClean="0">
                <a:solidFill>
                  <a:srgbClr val="0070C0"/>
                </a:solidFill>
              </a:rPr>
              <a:t>піду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подивлюся</a:t>
            </a:r>
            <a:r>
              <a:rPr lang="ru-RU" dirty="0" smtClean="0"/>
              <a:t>).</a:t>
            </a:r>
            <a:endParaRPr lang="uk-UA" dirty="0" smtClean="0"/>
          </a:p>
        </p:txBody>
      </p:sp>
      <p:pic>
        <p:nvPicPr>
          <p:cNvPr id="4" name="Picture 2" descr="http://www.mybloginfo.ru/uploads/posts/2012-10/1350554731_6949074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43608" cy="151975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285728"/>
            <a:ext cx="540898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+mn-lt"/>
              </a:rPr>
              <a:t>Однорідні члени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+mn-lt"/>
              </a:rPr>
              <a:t>речення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643174" y="1928802"/>
            <a:ext cx="785818" cy="1143008"/>
          </a:xfrm>
          <a:prstGeom prst="downArrow">
            <a:avLst/>
          </a:prstGeom>
          <a:solidFill>
            <a:srgbClr val="FFFF00"/>
          </a:solidFill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929322" y="1928802"/>
            <a:ext cx="785818" cy="1143008"/>
          </a:xfrm>
          <a:prstGeom prst="downArrow">
            <a:avLst/>
          </a:prstGeom>
          <a:solidFill>
            <a:srgbClr val="FFFF00"/>
          </a:solidFill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85875" y="3000375"/>
            <a:ext cx="2071688" cy="857250"/>
          </a:xfrm>
          <a:prstGeom prst="round2DiagRect">
            <a:avLst/>
          </a:prstGeom>
          <a:solidFill>
            <a:srgbClr val="78F7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  <a:latin typeface="Arial Black" pitchFamily="34" charset="0"/>
              </a:rPr>
              <a:t>Непоширені</a:t>
            </a:r>
            <a:endParaRPr lang="ru-RU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429375" y="2928938"/>
            <a:ext cx="2071688" cy="785812"/>
          </a:xfrm>
          <a:prstGeom prst="round2DiagRect">
            <a:avLst/>
          </a:prstGeom>
          <a:solidFill>
            <a:srgbClr val="78F7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  <a:latin typeface="Arial Black" pitchFamily="34" charset="0"/>
              </a:rPr>
              <a:t>Поширені</a:t>
            </a:r>
            <a:endParaRPr lang="ru-RU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71500" y="4357688"/>
            <a:ext cx="3643310" cy="1500187"/>
          </a:xfrm>
          <a:prstGeom prst="horizont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</a:rPr>
              <a:t>    </a:t>
            </a:r>
            <a:r>
              <a:rPr lang="uk-UA" b="1" i="1" dirty="0" smtClean="0">
                <a:solidFill>
                  <a:schemeClr val="tx1"/>
                </a:solidFill>
              </a:rPr>
              <a:t>І </a:t>
            </a:r>
            <a:r>
              <a:rPr lang="uk-UA" b="1" i="1" u="sng" dirty="0">
                <a:solidFill>
                  <a:schemeClr val="tx1"/>
                </a:solidFill>
              </a:rPr>
              <a:t>Шевченко</a:t>
            </a:r>
            <a:r>
              <a:rPr lang="uk-UA" b="1" i="1" dirty="0">
                <a:solidFill>
                  <a:schemeClr val="tx1"/>
                </a:solidFill>
              </a:rPr>
              <a:t>, і </a:t>
            </a:r>
            <a:r>
              <a:rPr lang="uk-UA" b="1" i="1" u="sng" dirty="0">
                <a:solidFill>
                  <a:schemeClr val="tx1"/>
                </a:solidFill>
              </a:rPr>
              <a:t>Пушкін</a:t>
            </a:r>
            <a:r>
              <a:rPr lang="uk-UA" b="1" i="1" dirty="0">
                <a:solidFill>
                  <a:schemeClr val="tx1"/>
                </a:solidFill>
              </a:rPr>
              <a:t>, і </a:t>
            </a:r>
            <a:r>
              <a:rPr lang="uk-UA" b="1" i="1" u="sng" dirty="0">
                <a:solidFill>
                  <a:schemeClr val="tx1"/>
                </a:solidFill>
              </a:rPr>
              <a:t>Шекспір</a:t>
            </a:r>
            <a:r>
              <a:rPr lang="uk-UA" b="1" i="1" dirty="0">
                <a:solidFill>
                  <a:schemeClr val="tx1"/>
                </a:solidFill>
              </a:rPr>
              <a:t> у симфонію людства вплели голоси</a:t>
            </a:r>
            <a:r>
              <a:rPr lang="uk-UA" b="1" i="1" dirty="0" smtClean="0">
                <a:solidFill>
                  <a:schemeClr val="tx1"/>
                </a:solidFill>
              </a:rPr>
              <a:t>. </a:t>
            </a:r>
            <a:r>
              <a:rPr lang="uk-UA" b="1" dirty="0" smtClean="0">
                <a:solidFill>
                  <a:schemeClr val="tx1"/>
                </a:solidFill>
              </a:rPr>
              <a:t>(А.Малишко</a:t>
            </a:r>
            <a:r>
              <a:rPr lang="uk-UA" b="1" dirty="0">
                <a:solidFill>
                  <a:schemeClr val="tx1"/>
                </a:solidFill>
              </a:rPr>
              <a:t>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357819" y="4429125"/>
            <a:ext cx="3571870" cy="2000250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tx1"/>
                </a:solidFill>
              </a:rPr>
              <a:t>   І </a:t>
            </a:r>
            <a:r>
              <a:rPr lang="uk-UA" b="1" i="1" dirty="0" smtClean="0">
                <a:solidFill>
                  <a:srgbClr val="FF0000"/>
                </a:solidFill>
              </a:rPr>
              <a:t>безсмертний </a:t>
            </a:r>
            <a:r>
              <a:rPr lang="uk-UA" b="1" i="1" dirty="0">
                <a:solidFill>
                  <a:schemeClr val="tx1"/>
                </a:solidFill>
              </a:rPr>
              <a:t>Шевченко, і </a:t>
            </a:r>
            <a:r>
              <a:rPr lang="uk-UA" b="1" i="1" dirty="0">
                <a:solidFill>
                  <a:srgbClr val="FF0000"/>
                </a:solidFill>
              </a:rPr>
              <a:t>славнозвісний</a:t>
            </a:r>
            <a:r>
              <a:rPr lang="uk-UA" b="1" i="1" dirty="0">
                <a:solidFill>
                  <a:schemeClr val="tx1"/>
                </a:solidFill>
              </a:rPr>
              <a:t> Пушкін,  і </a:t>
            </a:r>
            <a:r>
              <a:rPr lang="uk-UA" b="1" i="1" dirty="0">
                <a:solidFill>
                  <a:srgbClr val="FF0000"/>
                </a:solidFill>
              </a:rPr>
              <a:t>геніальний</a:t>
            </a:r>
            <a:r>
              <a:rPr lang="uk-UA" b="1" i="1" dirty="0">
                <a:solidFill>
                  <a:schemeClr val="tx1"/>
                </a:solidFill>
              </a:rPr>
              <a:t> Шекспір у симфонію людства вплели голоси.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071670" y="3929066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429520" y="3929066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www.mybloginfo.ru/uploads/posts/2012-10/1350554731_69490747_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3795" y="116632"/>
            <a:ext cx="1236189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1.9|1.3|1.2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771</Words>
  <Application>Microsoft Office PowerPoint</Application>
  <PresentationFormat>Экран (4:3)</PresentationFormat>
  <Paragraphs>119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Однорідні члени речення</vt:lpstr>
      <vt:lpstr>Назвіть однорідні члени речення.</vt:lpstr>
      <vt:lpstr>У чому особливість однорідних членів речення?</vt:lpstr>
      <vt:lpstr>Слайд 5</vt:lpstr>
      <vt:lpstr>Однорідними можуть бути різні члени речення:</vt:lpstr>
      <vt:lpstr>Завдання: переписати, підкреслити однорідні члени речення.</vt:lpstr>
      <vt:lpstr>Які члени речення не можуть бути однорідними?</vt:lpstr>
      <vt:lpstr>Слайд 9</vt:lpstr>
      <vt:lpstr>Слайд 10</vt:lpstr>
      <vt:lpstr>Вид зв'язку між однорідними  членами речення </vt:lpstr>
      <vt:lpstr>Слайд 12</vt:lpstr>
      <vt:lpstr>Слайд 13</vt:lpstr>
      <vt:lpstr>Слайд 14</vt:lpstr>
      <vt:lpstr>Слайд 15</vt:lpstr>
      <vt:lpstr>Робота у групах </vt:lpstr>
      <vt:lpstr>Самостійна робота.  Перепишіть, поставте розділові знаки. Підкресліть однорідні члени речення, визначте тип зв’язку.</vt:lpstr>
      <vt:lpstr>Перевір!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Наталія</cp:lastModifiedBy>
  <cp:revision>17</cp:revision>
  <dcterms:modified xsi:type="dcterms:W3CDTF">2016-02-03T19:24:28Z</dcterms:modified>
</cp:coreProperties>
</file>