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E6A85-BD56-4948-AF59-9A0E74919A43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629C-C5EA-438C-964E-FDBAB4BC0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47A73-E237-4989-9A08-1B31AB05389F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1957A-7466-46E1-B151-5D8DAC160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99A2-4F66-4C6A-9B97-11E9E4EE7C4B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A5B7-9C5F-4718-91A5-ACDC29C9E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A00C-5A52-4C72-8C25-F35EF828F9FA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C8586-6971-4813-B015-D90545512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6977-393C-4A90-BD16-0770339CE1F5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422F-5D11-43D4-AC9A-573772241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C27E-0F64-4797-BD15-5D6949BB8408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01873-1E60-4119-87C0-6CD61EB53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5D4C0-4E6C-49C4-BDFD-B9C36D711ADF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E58A0-B1E8-4A3B-8001-915A6CC34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759B-ACD8-4206-9ACB-B5EE6DA85D0D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F9045-A669-4AA2-A0CA-C5CAE8245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1560B-EF92-4825-B2EF-9CB6278E2DB6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3618B-CE67-42B4-AAFA-2708031ED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4653-4393-4FD8-A708-B69BEE69C17C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20405-6995-466F-AEB2-ABF0B8F425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45AA-3ACB-469F-B220-FA128BBC60C8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70708-64EF-4444-9567-E3B82850C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7BF68A-8471-4B47-A223-DF5B12A470F9}" type="datetimeFigureOut">
              <a:rPr lang="ru-RU"/>
              <a:pPr>
                <a:defRPr/>
              </a:pPr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7A9B9E-36D9-434C-9548-0E23A4E99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800" smtClean="0"/>
              <a:t>Визначити групи складнопідрядних речень, а потім перетворити їх на безсполучникові і записати. Розставити розділові знаки.</a:t>
            </a:r>
            <a:endParaRPr lang="ru-RU" sz="2800" i="1" smtClean="0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800600"/>
          </a:xfrm>
        </p:spPr>
        <p:txBody>
          <a:bodyPr/>
          <a:lstStyle/>
          <a:p>
            <a:pPr marL="6350" indent="431800" algn="just">
              <a:buFont typeface="Wingdings" pitchFamily="2" charset="2"/>
              <a:buNone/>
            </a:pPr>
            <a:r>
              <a:rPr lang="uk-UA" sz="2800" i="1" smtClean="0"/>
              <a:t>Любіть працю на землі, бо без цього не буде щастя нам, дітям нашим ні на якій планеті. (О.Довженко.) Брянський бачив, що</a:t>
            </a:r>
            <a:r>
              <a:rPr lang="uk-UA" sz="2800" smtClean="0"/>
              <a:t> </a:t>
            </a:r>
            <a:r>
              <a:rPr lang="uk-UA" sz="2800" i="1" smtClean="0"/>
              <a:t>сьогодні бійці з більшим нетерпінням, ніж будь-коли, чекали бою. (О.Гончар.) Не писав я до тебе в останні два дні через те, що був у дорозі. (М. Коцюбинський.) Хоч кинь правду в калюжу, вона чиста буде. Якщо знаєш, то кажи, якщо не знаєш, то мовчи. Коли здобудеш освіту, то побачиш більше світу. Коли робиш добро, то не кайся, коли робиш зло, то зла й сподівайся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uk-UA" smtClean="0"/>
              <a:t>Поставте розділові знаки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88"/>
            <a:ext cx="8472488" cy="5072062"/>
          </a:xfrm>
        </p:spPr>
        <p:txBody>
          <a:bodyPr rtlCol="0">
            <a:normAutofit fontScale="85000" lnSpcReduction="10000"/>
          </a:bodyPr>
          <a:lstStyle/>
          <a:p>
            <a:pPr marL="0" indent="369888"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Собі ж я заспокійливо кажу за битого дають аж двох небитих. </a:t>
            </a:r>
            <a:r>
              <a:rPr lang="uk-UA" i="1" dirty="0" smtClean="0"/>
              <a:t>(А. Малишко) </a:t>
            </a:r>
            <a:r>
              <a:rPr lang="uk-UA" dirty="0" smtClean="0"/>
              <a:t>Стихла пісня тихо стало над степом. (С. </a:t>
            </a:r>
            <a:r>
              <a:rPr lang="uk-UA" i="1" dirty="0" smtClean="0"/>
              <a:t>Скляренко) </a:t>
            </a:r>
            <a:r>
              <a:rPr lang="uk-UA" dirty="0" smtClean="0"/>
              <a:t>Високо знімається чайка рибалка чекає негоди. Чайки сідають на воду буде на морі погода. </a:t>
            </a:r>
            <a:r>
              <a:rPr lang="uk-UA" i="1" dirty="0" smtClean="0"/>
              <a:t>(Ю. Смолич) </a:t>
            </a:r>
            <a:r>
              <a:rPr lang="uk-UA" dirty="0" smtClean="0"/>
              <a:t>Ліс це не просто сосни та дуби не одна там народилась думка повна щастя ніжності журби. </a:t>
            </a:r>
            <a:r>
              <a:rPr lang="uk-UA" i="1" dirty="0" smtClean="0"/>
              <a:t>(М. Рильський) </a:t>
            </a:r>
            <a:r>
              <a:rPr lang="uk-UA" dirty="0" smtClean="0"/>
              <a:t>Билось серце так б'ється у вітер корабель на пругких якорях. </a:t>
            </a:r>
            <a:r>
              <a:rPr lang="uk-UA" i="1" dirty="0" smtClean="0"/>
              <a:t>(І. </a:t>
            </a:r>
            <a:r>
              <a:rPr lang="uk-UA" i="1" dirty="0" err="1" smtClean="0"/>
              <a:t>Нехода</a:t>
            </a:r>
            <a:r>
              <a:rPr lang="uk-UA" i="1" dirty="0" smtClean="0"/>
              <a:t>) </a:t>
            </a:r>
            <a:r>
              <a:rPr lang="uk-UA" dirty="0" smtClean="0"/>
              <a:t>Закон бачить розгніваного розгніваний же закону не бачить.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uk-UA" smtClean="0"/>
              <a:t>Перевір!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472488" cy="5286375"/>
          </a:xfrm>
        </p:spPr>
        <p:txBody>
          <a:bodyPr>
            <a:normAutofit/>
          </a:bodyPr>
          <a:lstStyle/>
          <a:p>
            <a:pPr marL="0" indent="369888" algn="just">
              <a:buFont typeface="Arial" charset="0"/>
              <a:buNone/>
            </a:pPr>
            <a:r>
              <a:rPr lang="uk-UA" sz="3000" smtClean="0"/>
              <a:t>Собі ж я заспокійливо кажу: за битого дають аж двох небитих. </a:t>
            </a:r>
            <a:r>
              <a:rPr lang="uk-UA" sz="3000" i="1" smtClean="0"/>
              <a:t>(А. Малишко) </a:t>
            </a:r>
            <a:r>
              <a:rPr lang="uk-UA" sz="3000" smtClean="0"/>
              <a:t>Стихла пісня – тихо стало над степом. (С. </a:t>
            </a:r>
            <a:r>
              <a:rPr lang="uk-UA" sz="3000" i="1" smtClean="0"/>
              <a:t>Скляренко) </a:t>
            </a:r>
            <a:r>
              <a:rPr lang="uk-UA" sz="3000" smtClean="0"/>
              <a:t>Високо знімається чайка – рибалка чекає негоди. Чайки сідають на воду – буде на морі погода. </a:t>
            </a:r>
            <a:r>
              <a:rPr lang="uk-UA" sz="3000" i="1" smtClean="0"/>
              <a:t>(Ю.Смолич) </a:t>
            </a:r>
            <a:r>
              <a:rPr lang="uk-UA" sz="3000" smtClean="0"/>
              <a:t>Ліс – це не просто сосни та дуби: не одна там народилась думка, повна щастя, ніжності, журби. </a:t>
            </a:r>
            <a:r>
              <a:rPr lang="uk-UA" sz="3000" i="1" smtClean="0"/>
              <a:t>(М. Рильський) </a:t>
            </a:r>
            <a:r>
              <a:rPr lang="uk-UA" sz="3000" smtClean="0"/>
              <a:t>Билось серце – так б'ється у вітер корабель на пругких якорях. </a:t>
            </a:r>
            <a:r>
              <a:rPr lang="uk-UA" sz="3000" i="1" smtClean="0"/>
              <a:t>(І.Нехода) </a:t>
            </a:r>
            <a:r>
              <a:rPr lang="uk-UA" sz="3000" smtClean="0"/>
              <a:t>Закон бачить розгніваного – розгніваний же закону не бачить.</a:t>
            </a:r>
            <a:endParaRPr lang="ru-RU" sz="3000" smtClean="0"/>
          </a:p>
          <a:p>
            <a:pPr marL="0" indent="369888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1000" y="1481138"/>
            <a:ext cx="8534400" cy="4767262"/>
          </a:xfrm>
        </p:spPr>
        <p:txBody>
          <a:bodyPr rtlCol="0">
            <a:normAutofit lnSpcReduction="10000"/>
          </a:bodyPr>
          <a:lstStyle/>
          <a:p>
            <a:pPr marL="0" indent="349250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uk-UA" dirty="0" smtClean="0"/>
              <a:t>Неминуча не війна, а мир, бо сили миру незмірно більші, ніж сили війни. </a:t>
            </a:r>
            <a:r>
              <a:rPr lang="uk-UA" i="1" dirty="0" smtClean="0"/>
              <a:t>(О. Корнійчук) </a:t>
            </a:r>
            <a:r>
              <a:rPr lang="uk-UA" dirty="0" smtClean="0"/>
              <a:t>Несказанний жах обійняв Соломію, коли вона побачила наступаючі буруни вогняного моря. </a:t>
            </a:r>
            <a:r>
              <a:rPr lang="uk-UA" i="1" dirty="0" smtClean="0"/>
              <a:t>(М.Коцюб.) </a:t>
            </a:r>
            <a:r>
              <a:rPr lang="uk-UA" dirty="0" smtClean="0"/>
              <a:t>Коригуючи вогонь, Брянський рідко заглядав у таблицю стрільби, бо знав її майже напам'ять. Коли зійшло сонце, долини рік вже очистилися від туману. </a:t>
            </a:r>
            <a:r>
              <a:rPr lang="uk-UA" i="1" dirty="0" smtClean="0"/>
              <a:t>(О. Гончар)  </a:t>
            </a:r>
            <a:r>
              <a:rPr lang="uk-UA" dirty="0" smtClean="0"/>
              <a:t>Залізний скрегіт прокотився вздовж вагонів, і поїзд одразу ж рушив. (С.</a:t>
            </a:r>
            <a:r>
              <a:rPr lang="uk-UA" i="1" dirty="0" smtClean="0"/>
              <a:t>Журахович)</a:t>
            </a: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4176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dirty="0" smtClean="0"/>
              <a:t>Замініть складносурядні і складнопідрядні речення безсполучниковими складними й запишіть їх.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smtClean="0"/>
              <a:t>Поставте розділові знаки. Виконайте синтаксичний розбір речень.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50" cy="2971800"/>
          </a:xfrm>
        </p:spPr>
        <p:txBody>
          <a:bodyPr rtlCol="0">
            <a:normAutofit lnSpcReduction="10000"/>
          </a:bodyPr>
          <a:lstStyle/>
          <a:p>
            <a:pPr marL="0" indent="3571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Сойка  підступна птиця вона мастак шукати дрібне птаство і їхнім же голосом веселити себе. </a:t>
            </a:r>
            <a:r>
              <a:rPr lang="uk-UA" i="1" dirty="0" smtClean="0"/>
              <a:t>(М. Стельмах) </a:t>
            </a:r>
            <a:r>
              <a:rPr lang="uk-UA" dirty="0" smtClean="0"/>
              <a:t>Дедалі більш видніє степ ширшає </a:t>
            </a:r>
            <a:r>
              <a:rPr lang="uk-UA" dirty="0" err="1" smtClean="0"/>
              <a:t>розпросторюється</a:t>
            </a:r>
            <a:r>
              <a:rPr lang="uk-UA" dirty="0" smtClean="0"/>
              <a:t> після нічної мли. </a:t>
            </a:r>
            <a:r>
              <a:rPr lang="uk-UA" i="1" dirty="0" smtClean="0"/>
              <a:t>(О. Гончар) </a:t>
            </a:r>
            <a:r>
              <a:rPr lang="uk-UA" dirty="0" smtClean="0"/>
              <a:t>А слово скаже з пам'яті не викинеш. </a:t>
            </a:r>
            <a:r>
              <a:rPr lang="uk-UA" i="1" dirty="0" smtClean="0"/>
              <a:t>(Ліна Костенко)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71500" y="4643438"/>
            <a:ext cx="82867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 b="1">
                <a:latin typeface="Calibri" pitchFamily="34" charset="0"/>
              </a:rPr>
              <a:t>Перевір! </a:t>
            </a:r>
            <a:r>
              <a:rPr lang="uk-UA" sz="2400">
                <a:latin typeface="Calibri" pitchFamily="34" charset="0"/>
              </a:rPr>
              <a:t>Сойка — підступна птиця: вона мастак шукати дрібне птаство і їхнім же голосом веселити себе. </a:t>
            </a:r>
            <a:r>
              <a:rPr lang="uk-UA" sz="2400" i="1">
                <a:latin typeface="Calibri" pitchFamily="34" charset="0"/>
              </a:rPr>
              <a:t>(М.Стельмах) </a:t>
            </a:r>
            <a:r>
              <a:rPr lang="uk-UA" sz="2400">
                <a:latin typeface="Calibri" pitchFamily="34" charset="0"/>
              </a:rPr>
              <a:t>Дедалі більш видніє, степ ширшає, розпросторюється після нічної мли. (О. </a:t>
            </a:r>
            <a:r>
              <a:rPr lang="uk-UA" sz="2400" i="1">
                <a:latin typeface="Calibri" pitchFamily="34" charset="0"/>
              </a:rPr>
              <a:t>Гончар) </a:t>
            </a:r>
            <a:r>
              <a:rPr lang="uk-UA" sz="2400">
                <a:latin typeface="Calibri" pitchFamily="34" charset="0"/>
              </a:rPr>
              <a:t>А слово скаже — з пам'яті не викинеш. </a:t>
            </a:r>
            <a:r>
              <a:rPr lang="uk-UA" sz="2400" i="1">
                <a:latin typeface="Calibri" pitchFamily="34" charset="0"/>
              </a:rPr>
              <a:t>(Ліна Костенко)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20000" cy="1219200"/>
          </a:xfrm>
        </p:spPr>
        <p:txBody>
          <a:bodyPr/>
          <a:lstStyle/>
          <a:p>
            <a:r>
              <a:rPr lang="uk-UA" sz="2400" b="1" i="1" smtClean="0"/>
              <a:t>Творча робота.</a:t>
            </a:r>
            <a:br>
              <a:rPr lang="uk-UA" sz="2400" b="1" i="1" smtClean="0"/>
            </a:br>
            <a:r>
              <a:rPr lang="uk-UA" sz="2400" b="1" i="1" smtClean="0"/>
              <a:t>Завдання: утворити з кількох простих речень усі можливі типи складних речень.</a:t>
            </a:r>
            <a:endParaRPr lang="en-US" sz="2400" b="1" i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305800" cy="41910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uk-UA" sz="2800" i="1" smtClean="0"/>
              <a:t>Дівчинка простудилась. У неї боліло горло. Вона кашляла.</a:t>
            </a:r>
          </a:p>
          <a:p>
            <a:pPr algn="just">
              <a:lnSpc>
                <a:spcPct val="80000"/>
              </a:lnSpc>
            </a:pPr>
            <a:r>
              <a:rPr lang="uk-UA" sz="2800" i="1" smtClean="0">
                <a:solidFill>
                  <a:srgbClr val="000099"/>
                </a:solidFill>
              </a:rPr>
              <a:t>Дівчинка простудилась, і у неї боліло горло (складносурядне).</a:t>
            </a:r>
          </a:p>
          <a:p>
            <a:pPr algn="just">
              <a:lnSpc>
                <a:spcPct val="80000"/>
              </a:lnSpc>
            </a:pPr>
            <a:r>
              <a:rPr lang="uk-UA" sz="2800" i="1" smtClean="0">
                <a:solidFill>
                  <a:srgbClr val="000099"/>
                </a:solidFill>
              </a:rPr>
              <a:t>Дівчинка простудилась, тому у неї боліло горло (складнопідрядне).</a:t>
            </a:r>
          </a:p>
          <a:p>
            <a:pPr algn="just">
              <a:lnSpc>
                <a:spcPct val="80000"/>
              </a:lnSpc>
            </a:pPr>
            <a:r>
              <a:rPr lang="uk-UA" sz="2800" i="1" smtClean="0">
                <a:solidFill>
                  <a:srgbClr val="000099"/>
                </a:solidFill>
              </a:rPr>
              <a:t>Дівчинка простудилась, у неї боліло горло, вона кашляла (безсполучникове складне).</a:t>
            </a:r>
          </a:p>
          <a:p>
            <a:pPr algn="just">
              <a:lnSpc>
                <a:spcPct val="80000"/>
              </a:lnSpc>
            </a:pPr>
            <a:r>
              <a:rPr lang="uk-UA" sz="2800" i="1" smtClean="0">
                <a:solidFill>
                  <a:srgbClr val="000099"/>
                </a:solidFill>
              </a:rPr>
              <a:t>Дівчинка кашляла, бо простудилась, і у неї боліло горло (складне із сурядним і підрядним зв'язком).</a:t>
            </a:r>
            <a:endParaRPr lang="en-US" sz="2800" i="1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472488" cy="5929312"/>
          </a:xfrm>
        </p:spPr>
        <p:txBody>
          <a:bodyPr rtlCol="0">
            <a:normAutofit/>
          </a:bodyPr>
          <a:lstStyle/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1.	Безсполучниковим складним, в якому зміст обох простих речень протиставляється або зіставляється, є речення: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А Минув рік, минув другий — козака немає. 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Б Ізот Лобода було сокиру зробить — нічим її не пощербиш. </a:t>
            </a:r>
            <a:r>
              <a:rPr lang="uk-UA" i="1" dirty="0" smtClean="0"/>
              <a:t>(О. Гончар)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В Погуляли — купою на купі од Києва до Умані лягли ляхи. </a:t>
            </a:r>
            <a:r>
              <a:rPr lang="uk-UA" i="1" dirty="0" smtClean="0"/>
              <a:t>(Т. Шевченко)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Г Висипали запорожці — лиман човни вкрили. </a:t>
            </a:r>
            <a:r>
              <a:rPr lang="uk-UA" i="1" dirty="0" smtClean="0"/>
              <a:t>(Т. Шевченко)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472488" cy="6000750"/>
          </a:xfrm>
        </p:spPr>
        <p:txBody>
          <a:bodyPr rtlCol="0">
            <a:normAutofit/>
          </a:bodyPr>
          <a:lstStyle/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tabLst>
                <a:tab pos="0" algn="l"/>
              </a:tabLst>
              <a:defRPr/>
            </a:pPr>
            <a:r>
              <a:rPr lang="uk-UA" dirty="0" smtClean="0"/>
              <a:t>Безсполучниковим складним, в якому перше речення повідомляє про умову дії в другому, є речення: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tabLst>
                <a:tab pos="0" algn="l"/>
              </a:tabLst>
              <a:defRPr/>
            </a:pPr>
            <a:r>
              <a:rPr lang="uk-UA" dirty="0" smtClean="0"/>
              <a:t>А   Пішла б же я утопилась — жаль душу згубити. </a:t>
            </a:r>
            <a:r>
              <a:rPr lang="uk-UA" i="1" dirty="0" smtClean="0"/>
              <a:t>(Т. Шевченко) 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tabLst>
                <a:tab pos="0" algn="l"/>
              </a:tabLst>
              <a:defRPr/>
            </a:pPr>
            <a:r>
              <a:rPr lang="uk-UA" dirty="0" smtClean="0"/>
              <a:t>Б    Зілля дива наробило — тополею стала. 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tabLst>
                <a:tab pos="0" algn="l"/>
              </a:tabLst>
              <a:defRPr/>
            </a:pPr>
            <a:r>
              <a:rPr lang="uk-UA" dirty="0" smtClean="0"/>
              <a:t>В   Захочеш свіжини  —  приходь на вечерю до нас. </a:t>
            </a:r>
            <a:r>
              <a:rPr lang="uk-UA" i="1" dirty="0" smtClean="0"/>
              <a:t>(М. Стельмах)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tabLst>
                <a:tab pos="0" algn="l"/>
              </a:tabLst>
              <a:defRPr/>
            </a:pPr>
            <a:r>
              <a:rPr lang="uk-UA" dirty="0" smtClean="0"/>
              <a:t> Г    Зійшло  сонце  —  ляшки-панки  покотом  лежали. </a:t>
            </a:r>
            <a:r>
              <a:rPr lang="uk-UA" i="1" dirty="0" smtClean="0"/>
              <a:t>(Т. Шевченко)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401050" cy="6286500"/>
          </a:xfrm>
        </p:spPr>
        <p:txBody>
          <a:bodyPr rtlCol="0">
            <a:normAutofit/>
          </a:bodyPr>
          <a:lstStyle/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Тире ставиться у безсполучниковому складному реченні:</a:t>
            </a:r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А   Гаряча хвиля раптово вдарила в серце у руках він тримав гарно вишиту шовковою заполоччю лляну сорочку.</a:t>
            </a:r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Б Климко підвівся ноги одразу загули і налилися гарячим. </a:t>
            </a:r>
            <a:r>
              <a:rPr lang="uk-UA" i="1" dirty="0" smtClean="0"/>
              <a:t>(Гр. Тютюнник) </a:t>
            </a:r>
            <a:endParaRPr lang="ru-RU" i="1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В На луках туманець при самій воді стелеться лелеки  вздовж болота походжають. 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Г   Дивлюсь позаду мене вода озеро.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472488" cy="6286500"/>
          </a:xfrm>
        </p:spPr>
        <p:txBody>
          <a:bodyPr rtlCol="0">
            <a:normAutofit fontScale="77500" lnSpcReduction="20000"/>
          </a:bodyPr>
          <a:lstStyle/>
          <a:p>
            <a:pPr marL="0" indent="369888"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Крапка з комою ставиться у безсполучниковому складному реченні:</a:t>
            </a:r>
          </a:p>
          <a:p>
            <a:pPr marL="0" indent="369888"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А   В житах заблудилась дорога </a:t>
            </a:r>
            <a:r>
              <a:rPr lang="uk-UA" dirty="0" err="1" smtClean="0"/>
              <a:t>нагорбатились</a:t>
            </a:r>
            <a:r>
              <a:rPr lang="uk-UA" dirty="0" smtClean="0"/>
              <a:t> верби над нею за ними прокльовуються зорі. </a:t>
            </a:r>
            <a:endParaRPr lang="ru-RU" dirty="0" smtClean="0"/>
          </a:p>
          <a:p>
            <a:pPr marL="0" indent="369888"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Б Повалило снігом потонули в ньому хати і дерева невидима собачня потягнула свої зморені голоси по своїх домівках. </a:t>
            </a:r>
            <a:endParaRPr lang="ru-RU" dirty="0" smtClean="0"/>
          </a:p>
          <a:p>
            <a:pPr marL="0" indent="369888"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В Небо над Києвом висіло похмуре беззоряне принишкле воно теж ждало чогось лихого тяжко дихалося під таким небом город був наче накритий ним здавалося все має тут задихнутися ще до ранку. </a:t>
            </a:r>
            <a:r>
              <a:rPr lang="uk-UA" i="1" dirty="0" smtClean="0"/>
              <a:t>(П. Загребельний) </a:t>
            </a:r>
            <a:endParaRPr lang="ru-RU" dirty="0" smtClean="0"/>
          </a:p>
          <a:p>
            <a:pPr marL="0" indent="369888" algn="just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Г Тут уже зблискували вогні чулися людські перегуки й перемови гоготіло полум'я в печах роздмухувалися горни в кузнях.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401050" cy="6286500"/>
          </a:xfrm>
        </p:spPr>
        <p:txBody>
          <a:bodyPr rtlCol="0">
            <a:normAutofit lnSpcReduction="10000"/>
          </a:bodyPr>
          <a:lstStyle/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Двокрапка ставиться у безсполучниковому складному реченні: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/>
              <a:t>   </a:t>
            </a:r>
            <a:r>
              <a:rPr lang="uk-UA" dirty="0" smtClean="0"/>
              <a:t>А Раптом моє серце тенькнуло опустилося трохи вниз і радісно завмерло </a:t>
            </a:r>
            <a:r>
              <a:rPr lang="uk-UA" dirty="0" err="1" smtClean="0"/>
              <a:t>невдалік</a:t>
            </a:r>
            <a:r>
              <a:rPr lang="uk-UA" dirty="0" smtClean="0"/>
              <a:t> від отруйного стебла воронячого ока стоять два близнюки-червоноголовці. </a:t>
            </a:r>
            <a:r>
              <a:rPr lang="uk-UA" i="1" dirty="0" smtClean="0"/>
              <a:t>(М. Стельмах)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Б Море чисте спокійне небо голубе сонячне проміння скопом сиплеться в воду. 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В Не було ні хомута ні </a:t>
            </a:r>
            <a:r>
              <a:rPr lang="uk-UA" dirty="0" err="1" smtClean="0"/>
              <a:t>оглобель</a:t>
            </a:r>
            <a:r>
              <a:rPr lang="uk-UA" dirty="0" smtClean="0"/>
              <a:t> ніхто не сіпав за віжки вказуючи шлях. </a:t>
            </a:r>
            <a:r>
              <a:rPr lang="uk-UA" i="1" dirty="0" smtClean="0"/>
              <a:t>(В. Дрозд)</a:t>
            </a:r>
            <a:endParaRPr lang="ru-RU" dirty="0" smtClean="0"/>
          </a:p>
          <a:p>
            <a:pPr marL="0" indent="369888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Г Розпочалися жнива закочуй рукава. </a:t>
            </a:r>
            <a:r>
              <a:rPr lang="uk-UA" i="1" dirty="0" smtClean="0"/>
              <a:t>(Нар. </a:t>
            </a:r>
            <a:r>
              <a:rPr lang="uk-UA" i="1" dirty="0" err="1" smtClean="0"/>
              <a:t>творч</a:t>
            </a:r>
            <a:r>
              <a:rPr lang="uk-UA" i="1" dirty="0" smtClean="0"/>
              <a:t>.)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500438" y="6000750"/>
            <a:ext cx="4786312" cy="64293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tx1"/>
                </a:solidFill>
              </a:rPr>
              <a:t>1 – А   2 – В   3 – Б   4 – В     5 – А 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783</Words>
  <PresentationFormat>Экран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Arial</vt:lpstr>
      <vt:lpstr>Wingdings</vt:lpstr>
      <vt:lpstr>Wingdings 3</vt:lpstr>
      <vt:lpstr>Тема Office</vt:lpstr>
      <vt:lpstr>Визначити групи складнопідрядних речень, а потім перетворити їх на безсполучникові і записати. Розставити розділові знаки.</vt:lpstr>
      <vt:lpstr>Замініть складносурядні і складнопідрядні речення безсполучниковими складними й запишіть їх.</vt:lpstr>
      <vt:lpstr>Поставте розділові знаки. Виконайте синтаксичний розбір речень.</vt:lpstr>
      <vt:lpstr>Творча робота. Завдання: утворити з кількох простих речень усі можливі типи складних речень.</vt:lpstr>
      <vt:lpstr>Слайд 5</vt:lpstr>
      <vt:lpstr>Слайд 6</vt:lpstr>
      <vt:lpstr>Слайд 7</vt:lpstr>
      <vt:lpstr>Слайд 8</vt:lpstr>
      <vt:lpstr>Слайд 9</vt:lpstr>
      <vt:lpstr>Поставте розділові знаки</vt:lpstr>
      <vt:lpstr>Перевір!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Администратор</cp:lastModifiedBy>
  <cp:revision>36</cp:revision>
  <dcterms:modified xsi:type="dcterms:W3CDTF">2013-02-24T18:33:51Z</dcterms:modified>
</cp:coreProperties>
</file>