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h.ua/story/95126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candle_anim0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52400"/>
            <a:ext cx="6524625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28600" y="4038600"/>
            <a:ext cx="8229600" cy="2625725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...</a:t>
            </a:r>
            <a:r>
              <a:rPr lang="ru-RU">
                <a:solidFill>
                  <a:schemeClr val="bg1"/>
                </a:solidFill>
              </a:rPr>
              <a:t>Заснула Вкраїна,</a:t>
            </a:r>
          </a:p>
          <a:p>
            <a:pPr>
              <a:buFontTx/>
              <a:buNone/>
            </a:pPr>
            <a:r>
              <a:rPr lang="ru-RU">
                <a:solidFill>
                  <a:schemeClr val="bg1"/>
                </a:solidFill>
              </a:rPr>
              <a:t>Бур'яном укрилась, цвіллю зацвіла,</a:t>
            </a:r>
          </a:p>
          <a:p>
            <a:pPr>
              <a:buFontTx/>
              <a:buNone/>
            </a:pPr>
            <a:r>
              <a:rPr lang="ru-RU">
                <a:solidFill>
                  <a:schemeClr val="bg1"/>
                </a:solidFill>
              </a:rPr>
              <a:t>В калюжі, в болоті серце прогноїла</a:t>
            </a:r>
          </a:p>
          <a:p>
            <a:pPr>
              <a:buFontTx/>
              <a:buNone/>
            </a:pPr>
            <a:r>
              <a:rPr lang="ru-RU">
                <a:solidFill>
                  <a:schemeClr val="bg1"/>
                </a:solidFill>
              </a:rPr>
              <a:t>І в дупло холодне гадюк напустила?..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Содержимое 3"/>
          <p:cNvPicPr>
            <a:picLocks noGrp="1"/>
          </p:cNvPicPr>
          <p:nvPr>
            <p:ph idx="4294967295"/>
          </p:nvPr>
        </p:nvPicPr>
        <p:blipFill>
          <a:blip r:embed="rId2" cstate="print"/>
          <a:srcRect b="55115"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2048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b="1">
                <a:solidFill>
                  <a:srgbClr val="FFFF00"/>
                </a:solidFill>
              </a:rPr>
              <a:t>“Три ворони”</a:t>
            </a:r>
            <a:endParaRPr lang="ru-RU" b="1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714625" y="4143375"/>
            <a:ext cx="640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"Крав! Крав! Крав! Крав Богдан крам…"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7" name="Picture 7" descr="polskoe-vosstanie-1830-1831-gg-na-belorusskih-zemlja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8001000" cy="6859588"/>
          </a:xfrm>
          <a:prstGeom prst="rect">
            <a:avLst/>
          </a:prstGeom>
          <a:noFill/>
        </p:spPr>
      </p:pic>
      <p:sp>
        <p:nvSpPr>
          <p:cNvPr id="46088" name="WordArt 8"/>
          <p:cNvSpPr>
            <a:spLocks noChangeArrowheads="1" noChangeShapeType="1" noTextEdit="1"/>
          </p:cNvSpPr>
          <p:nvPr/>
        </p:nvSpPr>
        <p:spPr bwMode="auto">
          <a:xfrm rot="5400000">
            <a:off x="6134100" y="2247900"/>
            <a:ext cx="4800600" cy="6096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Польська ворона</a:t>
            </a:r>
          </a:p>
        </p:txBody>
      </p:sp>
      <p:pic>
        <p:nvPicPr>
          <p:cNvPr id="46092" name="Picture 12" descr="3164456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5138738"/>
            <a:ext cx="2286000" cy="1719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6" descr="09090301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2659063" cy="3733800"/>
          </a:xfrm>
          <a:prstGeom prst="rect">
            <a:avLst/>
          </a:prstGeom>
          <a:noFill/>
        </p:spPr>
      </p:pic>
      <p:pic>
        <p:nvPicPr>
          <p:cNvPr id="47112" name="Picture 8" descr="b85cf2da55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429000"/>
            <a:ext cx="2740025" cy="3581400"/>
          </a:xfrm>
          <a:prstGeom prst="rect">
            <a:avLst/>
          </a:prstGeom>
          <a:noFill/>
        </p:spPr>
      </p:pic>
      <p:pic>
        <p:nvPicPr>
          <p:cNvPr id="47116" name="Picture 12" descr="41-4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0"/>
            <a:ext cx="4724400" cy="3402013"/>
          </a:xfrm>
          <a:prstGeom prst="rect">
            <a:avLst/>
          </a:prstGeom>
          <a:noFill/>
        </p:spPr>
      </p:pic>
      <p:sp>
        <p:nvSpPr>
          <p:cNvPr id="47117" name="WordArt 13"/>
          <p:cNvSpPr>
            <a:spLocks noChangeArrowheads="1" noChangeShapeType="1" noTextEdit="1"/>
          </p:cNvSpPr>
          <p:nvPr/>
        </p:nvSpPr>
        <p:spPr bwMode="auto">
          <a:xfrm rot="5400000">
            <a:off x="-2552700" y="2857500"/>
            <a:ext cx="6324600" cy="12192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Російська ворона</a:t>
            </a:r>
          </a:p>
        </p:txBody>
      </p:sp>
      <p:pic>
        <p:nvPicPr>
          <p:cNvPr id="47120" name="Picture 16" descr="1385724172_0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8175" y="3570288"/>
            <a:ext cx="4695825" cy="3287712"/>
          </a:xfrm>
          <a:prstGeom prst="rect">
            <a:avLst/>
          </a:prstGeom>
          <a:noFill/>
        </p:spPr>
      </p:pic>
      <p:pic>
        <p:nvPicPr>
          <p:cNvPr id="47126" name="Picture 22" descr="87494339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457200"/>
            <a:ext cx="4391025" cy="330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WordArt 3"/>
          <p:cNvSpPr>
            <a:spLocks noChangeArrowheads="1" noChangeShapeType="1" noTextEdit="1"/>
          </p:cNvSpPr>
          <p:nvPr/>
        </p:nvSpPr>
        <p:spPr bwMode="auto">
          <a:xfrm rot="5400000">
            <a:off x="-2705100" y="2857500"/>
            <a:ext cx="6553200" cy="11430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Українська ворона</a:t>
            </a:r>
          </a:p>
        </p:txBody>
      </p:sp>
      <p:pic>
        <p:nvPicPr>
          <p:cNvPr id="50182" name="Picture 6" descr="6a33c7a5ed32325761de0ce21e509e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475038"/>
            <a:ext cx="4495800" cy="3382962"/>
          </a:xfrm>
          <a:prstGeom prst="rect">
            <a:avLst/>
          </a:prstGeom>
          <a:noFill/>
        </p:spPr>
      </p:pic>
      <p:pic>
        <p:nvPicPr>
          <p:cNvPr id="50184" name="Picture 8" descr="ft_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743200"/>
            <a:ext cx="3505200" cy="4267200"/>
          </a:xfrm>
          <a:prstGeom prst="rect">
            <a:avLst/>
          </a:prstGeom>
          <a:noFill/>
        </p:spPr>
      </p:pic>
      <p:pic>
        <p:nvPicPr>
          <p:cNvPr id="50186" name="Picture 10" descr="Moravov_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0"/>
            <a:ext cx="4495800" cy="3516313"/>
          </a:xfrm>
          <a:prstGeom prst="rect">
            <a:avLst/>
          </a:prstGeom>
          <a:noFill/>
        </p:spPr>
      </p:pic>
      <p:pic>
        <p:nvPicPr>
          <p:cNvPr id="50188" name="Picture 12" descr="1887352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-1828800"/>
            <a:ext cx="37719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Содержимое 3"/>
          <p:cNvPicPr>
            <a:picLocks noGrp="1"/>
          </p:cNvPicPr>
          <p:nvPr>
            <p:ph idx="4294967295"/>
          </p:nvPr>
        </p:nvPicPr>
        <p:blipFill>
          <a:blip r:embed="rId2" cstate="print"/>
          <a:srcRect b="4597"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2150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142875"/>
            <a:ext cx="8229600" cy="939800"/>
          </a:xfrm>
        </p:spPr>
        <p:txBody>
          <a:bodyPr/>
          <a:lstStyle/>
          <a:p>
            <a:r>
              <a:rPr lang="uk-UA" b="1">
                <a:solidFill>
                  <a:srgbClr val="FFFF00"/>
                </a:solidFill>
              </a:rPr>
              <a:t>“Три лірники”</a:t>
            </a:r>
            <a:endParaRPr lang="ru-RU" b="1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286000" y="2413000"/>
            <a:ext cx="62865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solidFill>
                  <a:srgbClr val="FFFF00"/>
                </a:solidFill>
                <a:latin typeface="Calibri" pitchFamily="34" charset="0"/>
              </a:rPr>
              <a:t>   Лірники - старі, немічні, із фізичними вадами: сліпі, криві й горбаті - ось на що перетворила Московщина український народ. Не дивлячись на свою старість і втому, лірники йшли до льоху виконати свій обов'язок: заспівати про Богдана. Та не зчулись, як заснули…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uk-UA" b="1">
                <a:latin typeface="Monotype Corsiva" pitchFamily="66" charset="0"/>
              </a:rPr>
              <a:t>Епілог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62" name="Picture 6" descr="1356886183_subotiv_cherch_of_bohdan_khmelnyts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3925"/>
            <a:ext cx="9144000" cy="593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F:\Нові картинки\5100574_7855b0b7.jpg"/>
          <p:cNvPicPr>
            <a:picLocks noChangeAspect="1" noChangeArrowheads="1"/>
          </p:cNvPicPr>
          <p:nvPr/>
        </p:nvPicPr>
        <p:blipFill>
          <a:blip r:embed="rId2" cstate="print"/>
          <a:srcRect b="7401"/>
          <a:stretch>
            <a:fillRect/>
          </a:stretch>
        </p:blipFill>
        <p:spPr bwMode="auto">
          <a:xfrm>
            <a:off x="0" y="0"/>
            <a:ext cx="9199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3600" b="1"/>
              <a:t>...встане Україна.</a:t>
            </a:r>
          </a:p>
          <a:p>
            <a:pPr algn="ctr">
              <a:buFontTx/>
              <a:buNone/>
            </a:pPr>
            <a:r>
              <a:rPr lang="ru-RU" sz="3600" b="1"/>
              <a:t>І розвіє тьму неволі,</a:t>
            </a:r>
          </a:p>
          <a:p>
            <a:pPr algn="ctr">
              <a:buFontTx/>
              <a:buNone/>
            </a:pPr>
            <a:r>
              <a:rPr lang="ru-RU" sz="3600" b="1"/>
              <a:t>Світ правди засвітить.</a:t>
            </a:r>
          </a:p>
          <a:p>
            <a:pPr algn="ctr">
              <a:buFontTx/>
              <a:buNone/>
            </a:pPr>
            <a:r>
              <a:rPr lang="ru-RU" sz="3600" b="1"/>
              <a:t>І помоляться на волі</a:t>
            </a:r>
          </a:p>
          <a:p>
            <a:pPr algn="ctr">
              <a:buFontTx/>
              <a:buNone/>
            </a:pPr>
            <a:r>
              <a:rPr lang="ru-RU" sz="3600" b="1"/>
              <a:t>Невольничі діти!..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Нові картинки\3554920_7265a46a.jpg"/>
          <p:cNvPicPr>
            <a:picLocks noChangeAspect="1" noChangeArrowheads="1"/>
          </p:cNvPicPr>
          <p:nvPr/>
        </p:nvPicPr>
        <p:blipFill>
          <a:blip r:embed="rId2" cstate="print"/>
          <a:srcRect b="10783"/>
          <a:stretch>
            <a:fillRect/>
          </a:stretch>
        </p:blipFill>
        <p:spPr bwMode="auto">
          <a:xfrm>
            <a:off x="0" y="0"/>
            <a:ext cx="935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14375" y="3886200"/>
            <a:ext cx="8072438" cy="1752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uk-UA" sz="5400" b="1">
                <a:solidFill>
                  <a:srgbClr val="FF0000"/>
                </a:solidFill>
              </a:rPr>
              <a:t>Жанр – </a:t>
            </a:r>
            <a:r>
              <a:rPr lang="uk-UA" sz="5400" b="1">
                <a:solidFill>
                  <a:srgbClr val="D60093"/>
                </a:solidFill>
              </a:rPr>
              <a:t>політична поема-містерія</a:t>
            </a:r>
            <a:endParaRPr lang="ru-RU" sz="5400" b="1">
              <a:solidFill>
                <a:srgbClr val="D6009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785926"/>
            <a:ext cx="8237481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«Великий </a:t>
            </a:r>
            <a:r>
              <a:rPr lang="ru-RU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льох</a:t>
            </a: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» (1845)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Нові картинки\1536806_4d4b96d4.jpg"/>
          <p:cNvPicPr>
            <a:picLocks noChangeAspect="1" noChangeArrowheads="1"/>
          </p:cNvPicPr>
          <p:nvPr/>
        </p:nvPicPr>
        <p:blipFill>
          <a:blip r:embed="rId2" cstate="print">
            <a:lum bright="16000"/>
          </a:blip>
          <a:srcRect t="13155" b="13553"/>
          <a:stretch>
            <a:fillRect/>
          </a:stretch>
        </p:blipFill>
        <p:spPr bwMode="auto">
          <a:xfrm>
            <a:off x="0" y="0"/>
            <a:ext cx="9144000" cy="699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285750"/>
            <a:ext cx="8401050" cy="3257550"/>
          </a:xfrm>
        </p:spPr>
        <p:txBody>
          <a:bodyPr/>
          <a:lstStyle/>
          <a:p>
            <a:pPr marL="0" indent="369888" algn="just"/>
            <a:r>
              <a:rPr lang="uk-UA" i="1"/>
              <a:t> </a:t>
            </a:r>
            <a:r>
              <a:rPr lang="uk-UA" b="1" i="1">
                <a:solidFill>
                  <a:srgbClr val="990000"/>
                </a:solidFill>
              </a:rPr>
              <a:t>Містерія</a:t>
            </a:r>
            <a:r>
              <a:rPr lang="uk-UA" i="1">
                <a:solidFill>
                  <a:srgbClr val="002060"/>
                </a:solidFill>
              </a:rPr>
              <a:t> </a:t>
            </a:r>
            <a:r>
              <a:rPr lang="uk-UA">
                <a:solidFill>
                  <a:srgbClr val="002060"/>
                </a:solidFill>
              </a:rPr>
              <a:t>  — масова драматична вистава на сюжети релігійних легенд, яка відбувалася у святковий день на майдані в середньовічних містах Західної Європи </a:t>
            </a:r>
            <a:r>
              <a:rPr lang="ru-RU">
                <a:solidFill>
                  <a:srgbClr val="002060"/>
                </a:solidFill>
              </a:rPr>
              <a:t>(</a:t>
            </a:r>
            <a:r>
              <a:rPr lang="en-US">
                <a:solidFill>
                  <a:srgbClr val="002060"/>
                </a:solidFill>
              </a:rPr>
              <a:t>XIV</a:t>
            </a:r>
            <a:r>
              <a:rPr lang="uk-UA">
                <a:solidFill>
                  <a:srgbClr val="002060"/>
                </a:solidFill>
              </a:rPr>
              <a:t>—</a:t>
            </a:r>
            <a:r>
              <a:rPr lang="en-US">
                <a:solidFill>
                  <a:srgbClr val="002060"/>
                </a:solidFill>
              </a:rPr>
              <a:t>XV </a:t>
            </a:r>
            <a:r>
              <a:rPr lang="uk-UA">
                <a:solidFill>
                  <a:srgbClr val="002060"/>
                </a:solidFill>
              </a:rPr>
              <a:t>ст.). Між сценами релігійного місту вставлялися світські інтермедії.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928813" y="3929063"/>
            <a:ext cx="6715125" cy="2928937"/>
          </a:xfrm>
          <a:prstGeom prst="horizontalScroll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   </a:t>
            </a:r>
            <a:r>
              <a:rPr lang="uk-UA" sz="2000" b="1" dirty="0">
                <a:solidFill>
                  <a:schemeClr val="tx1"/>
                </a:solidFill>
              </a:rPr>
              <a:t>Містерія</a:t>
            </a:r>
            <a:r>
              <a:rPr lang="uk-UA" sz="2000" dirty="0">
                <a:solidFill>
                  <a:schemeClr val="tx1"/>
                </a:solidFill>
              </a:rPr>
              <a:t> (з </a:t>
            </a:r>
            <a:r>
              <a:rPr lang="uk-UA" sz="2000" dirty="0" err="1">
                <a:solidFill>
                  <a:schemeClr val="tx1"/>
                </a:solidFill>
              </a:rPr>
              <a:t>грец</a:t>
            </a:r>
            <a:r>
              <a:rPr lang="uk-UA" sz="2000" dirty="0">
                <a:solidFill>
                  <a:schemeClr val="tx1"/>
                </a:solidFill>
              </a:rPr>
              <a:t>. </a:t>
            </a:r>
            <a:r>
              <a:rPr lang="uk-UA" sz="2000" i="1" dirty="0">
                <a:solidFill>
                  <a:schemeClr val="tx1"/>
                </a:solidFill>
              </a:rPr>
              <a:t>таїнство</a:t>
            </a:r>
            <a:r>
              <a:rPr lang="uk-UA" sz="2000" dirty="0">
                <a:solidFill>
                  <a:schemeClr val="tx1"/>
                </a:solidFill>
              </a:rPr>
              <a:t>) – різновид романтичної алегорично-символічної поеми з гротескним змістом, для якої характерне поєднання фантастичного з реальним, участь надприродних сил як персонажів, символіка, філософічність, тяжіння до драматизації. </a:t>
            </a:r>
            <a:r>
              <a:rPr lang="uk-UA" dirty="0"/>
              <a:t>(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Нові картинки\3554917_e83f801a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bright="16000"/>
          </a:blip>
          <a:srcRect t="10985" b="6456"/>
          <a:stretch>
            <a:fillRect/>
          </a:stretch>
        </p:blipFill>
        <p:spPr>
          <a:xfrm>
            <a:off x="0" y="-41275"/>
            <a:ext cx="9144000" cy="6915150"/>
          </a:xfrm>
        </p:spPr>
      </p:pic>
      <p:sp>
        <p:nvSpPr>
          <p:cNvPr id="1843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57313" y="0"/>
            <a:ext cx="7786687" cy="3868738"/>
          </a:xfrm>
        </p:spPr>
        <p:txBody>
          <a:bodyPr/>
          <a:lstStyle/>
          <a:p>
            <a:r>
              <a:rPr lang="uk-UA" sz="3200" b="1">
                <a:solidFill>
                  <a:srgbClr val="FFFF00"/>
                </a:solidFill>
              </a:rPr>
              <a:t>Твір складається з трьох частин:</a:t>
            </a:r>
            <a:br>
              <a:rPr lang="uk-UA" sz="3200" b="1">
                <a:solidFill>
                  <a:srgbClr val="FFFF00"/>
                </a:solidFill>
              </a:rPr>
            </a:br>
            <a:r>
              <a:rPr lang="en-US" sz="3200">
                <a:solidFill>
                  <a:srgbClr val="FFFF00"/>
                </a:solidFill>
              </a:rPr>
              <a:t>I</a:t>
            </a:r>
            <a:r>
              <a:rPr lang="uk-UA" sz="3200">
                <a:solidFill>
                  <a:srgbClr val="FFFF00"/>
                </a:solidFill>
              </a:rPr>
              <a:t> – “Три душі”</a:t>
            </a:r>
            <a:r>
              <a:rPr lang="en-US" sz="3200">
                <a:solidFill>
                  <a:srgbClr val="FFFF00"/>
                </a:solidFill>
              </a:rPr>
              <a:t/>
            </a:r>
            <a:br>
              <a:rPr lang="en-US" sz="3200">
                <a:solidFill>
                  <a:srgbClr val="FFFF00"/>
                </a:solidFill>
              </a:rPr>
            </a:br>
            <a:r>
              <a:rPr lang="en-US" sz="3200">
                <a:solidFill>
                  <a:srgbClr val="FFFF00"/>
                </a:solidFill>
              </a:rPr>
              <a:t>II</a:t>
            </a:r>
            <a:r>
              <a:rPr lang="uk-UA" sz="3200">
                <a:solidFill>
                  <a:srgbClr val="FFFF00"/>
                </a:solidFill>
              </a:rPr>
              <a:t> – “Три ворони”</a:t>
            </a:r>
            <a:r>
              <a:rPr lang="en-US" sz="3200">
                <a:solidFill>
                  <a:srgbClr val="FFFF00"/>
                </a:solidFill>
              </a:rPr>
              <a:t/>
            </a:r>
            <a:br>
              <a:rPr lang="en-US" sz="3200">
                <a:solidFill>
                  <a:srgbClr val="FFFF00"/>
                </a:solidFill>
              </a:rPr>
            </a:br>
            <a:r>
              <a:rPr lang="en-US" sz="3200">
                <a:solidFill>
                  <a:srgbClr val="FFFF00"/>
                </a:solidFill>
              </a:rPr>
              <a:t>III</a:t>
            </a:r>
            <a:r>
              <a:rPr lang="uk-UA" sz="3200">
                <a:solidFill>
                  <a:srgbClr val="FFFF00"/>
                </a:solidFill>
              </a:rPr>
              <a:t> – “Три лірники”</a:t>
            </a:r>
            <a:br>
              <a:rPr lang="uk-UA" sz="3200">
                <a:solidFill>
                  <a:srgbClr val="FFFF00"/>
                </a:solidFill>
              </a:rPr>
            </a:br>
            <a:r>
              <a:rPr lang="uk-UA" sz="3200" b="1">
                <a:solidFill>
                  <a:srgbClr val="00FF00"/>
                </a:solidFill>
              </a:rPr>
              <a:t>Три історичні часи: </a:t>
            </a:r>
            <a:r>
              <a:rPr lang="uk-UA" sz="3200" b="1" i="1">
                <a:solidFill>
                  <a:srgbClr val="FF9900"/>
                </a:solidFill>
              </a:rPr>
              <a:t>часи Б.Хмельницького та І. Мазепи, авторова сучасність.</a:t>
            </a:r>
            <a:endParaRPr lang="ru-RU" sz="3200" b="1" i="1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Содержимое 3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1945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b="1">
                <a:solidFill>
                  <a:srgbClr val="FFFF00"/>
                </a:solidFill>
              </a:rPr>
              <a:t>“Три душі”</a:t>
            </a:r>
            <a:endParaRPr lang="ru-RU" b="1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500174"/>
            <a:ext cx="6143636" cy="5072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14313" y="4929188"/>
            <a:ext cx="40005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Як сніг, три пташечки летіли</a:t>
            </a:r>
          </a:p>
          <a:p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Через Суботове і сіли</a:t>
            </a:r>
          </a:p>
          <a:p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На похиленому хресті,</a:t>
            </a:r>
          </a:p>
          <a:p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На старій церкві...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48200" y="228600"/>
            <a:ext cx="4071938" cy="714375"/>
          </a:xfrm>
        </p:spPr>
        <p:txBody>
          <a:bodyPr>
            <a:normAutofit/>
          </a:bodyPr>
          <a:lstStyle/>
          <a:p>
            <a:r>
              <a:rPr lang="uk-UA" sz="4000"/>
              <a:t>Перша душа</a:t>
            </a:r>
            <a:endParaRPr lang="ru-RU" sz="400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866432" y="1196752"/>
            <a:ext cx="3277568" cy="55006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600" b="1" dirty="0" err="1"/>
              <a:t>Побігла</a:t>
            </a:r>
            <a:r>
              <a:rPr lang="ru-RU" sz="1600" b="1" dirty="0"/>
              <a:t> я за водою… </a:t>
            </a:r>
            <a:endParaRPr lang="ru-RU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/>
              <a:t> </a:t>
            </a:r>
            <a:r>
              <a:rPr lang="ru-RU" sz="1600" b="1" dirty="0" err="1"/>
              <a:t>Вже</a:t>
            </a:r>
            <a:r>
              <a:rPr lang="ru-RU" sz="1600" b="1" dirty="0"/>
              <a:t> </a:t>
            </a:r>
            <a:r>
              <a:rPr lang="ru-RU" sz="1600" b="1" dirty="0" err="1"/>
              <a:t>й</a:t>
            </a:r>
            <a:r>
              <a:rPr lang="ru-RU" sz="1600" b="1" dirty="0"/>
              <a:t> </a:t>
            </a:r>
            <a:r>
              <a:rPr lang="ru-RU" sz="1600" b="1" dirty="0" err="1"/>
              <a:t>криниця</a:t>
            </a:r>
            <a:r>
              <a:rPr lang="ru-RU" sz="1600" b="1" dirty="0"/>
              <a:t> тая</a:t>
            </a:r>
            <a:endParaRPr lang="ru-RU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 err="1"/>
              <a:t>Замуліла</a:t>
            </a:r>
            <a:r>
              <a:rPr lang="ru-RU" sz="1600" b="1" dirty="0"/>
              <a:t> </a:t>
            </a:r>
            <a:r>
              <a:rPr lang="ru-RU" sz="1600" b="1" dirty="0" err="1"/>
              <a:t>і</a:t>
            </a:r>
            <a:r>
              <a:rPr lang="ru-RU" sz="1600" b="1" dirty="0"/>
              <a:t> </a:t>
            </a:r>
            <a:r>
              <a:rPr lang="ru-RU" sz="1600" b="1" dirty="0" err="1"/>
              <a:t>висохла</a:t>
            </a:r>
            <a:endParaRPr lang="ru-RU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/>
              <a:t>А я все </a:t>
            </a:r>
            <a:r>
              <a:rPr lang="ru-RU" sz="1600" b="1" dirty="0" err="1"/>
              <a:t>літаю</a:t>
            </a:r>
            <a:r>
              <a:rPr lang="ru-RU" sz="1600" b="1" dirty="0"/>
              <a:t>!..</a:t>
            </a:r>
            <a:endParaRPr lang="ru-RU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/>
              <a:t>Дивлюсь - </a:t>
            </a:r>
            <a:r>
              <a:rPr lang="ru-RU" sz="1600" b="1" dirty="0" err="1"/>
              <a:t>гетьман</a:t>
            </a:r>
            <a:r>
              <a:rPr lang="ru-RU" sz="1600" b="1" dirty="0"/>
              <a:t> </a:t>
            </a:r>
            <a:r>
              <a:rPr lang="ru-RU" sz="1600" b="1" dirty="0" err="1"/>
              <a:t>з</a:t>
            </a:r>
            <a:r>
              <a:rPr lang="ru-RU" sz="1600" b="1" dirty="0"/>
              <a:t> старшиною.</a:t>
            </a:r>
            <a:endParaRPr lang="ru-RU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/>
              <a:t>Я води набрала</a:t>
            </a:r>
            <a:endParaRPr lang="ru-RU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/>
              <a:t>Та </a:t>
            </a:r>
            <a:r>
              <a:rPr lang="ru-RU" sz="1600" b="1" dirty="0" err="1"/>
              <a:t>вповні</a:t>
            </a:r>
            <a:r>
              <a:rPr lang="ru-RU" sz="1600" b="1" dirty="0"/>
              <a:t> шлях </a:t>
            </a:r>
            <a:r>
              <a:rPr lang="ru-RU" sz="1600" b="1" dirty="0" err="1"/>
              <a:t>перейшла</a:t>
            </a:r>
            <a:r>
              <a:rPr lang="ru-RU" sz="1600" b="1" dirty="0"/>
              <a:t>;</a:t>
            </a:r>
            <a:r>
              <a:rPr lang="ru-RU" sz="16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/>
              <a:t>А того не знала,</a:t>
            </a:r>
            <a:endParaRPr lang="ru-RU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 err="1"/>
              <a:t>Що</a:t>
            </a:r>
            <a:r>
              <a:rPr lang="ru-RU" sz="1600" b="1" dirty="0"/>
              <a:t> </a:t>
            </a:r>
            <a:r>
              <a:rPr lang="ru-RU" sz="1600" b="1" dirty="0" err="1"/>
              <a:t>він</a:t>
            </a:r>
            <a:r>
              <a:rPr lang="ru-RU" sz="1600" b="1" dirty="0"/>
              <a:t> </a:t>
            </a:r>
            <a:r>
              <a:rPr lang="ru-RU" sz="1600" b="1" dirty="0" err="1"/>
              <a:t>їхав</a:t>
            </a:r>
            <a:r>
              <a:rPr lang="ru-RU" sz="1600" b="1" dirty="0"/>
              <a:t> в Переяслав</a:t>
            </a:r>
            <a:endParaRPr lang="ru-RU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 err="1"/>
              <a:t>Москві</a:t>
            </a:r>
            <a:r>
              <a:rPr lang="ru-RU" sz="1600" b="1" dirty="0"/>
              <a:t> </a:t>
            </a:r>
            <a:r>
              <a:rPr lang="ru-RU" sz="1600" b="1" dirty="0" err="1"/>
              <a:t>присягати</a:t>
            </a:r>
            <a:r>
              <a:rPr lang="ru-RU" sz="1600" b="1" dirty="0"/>
              <a:t>!.. </a:t>
            </a:r>
            <a:endParaRPr lang="ru-RU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/>
              <a:t>І </a:t>
            </a:r>
            <a:r>
              <a:rPr lang="ru-RU" sz="1600" b="1" dirty="0" err="1"/>
              <a:t>вже</a:t>
            </a:r>
            <a:r>
              <a:rPr lang="ru-RU" sz="1600" b="1" dirty="0"/>
              <a:t> </a:t>
            </a:r>
            <a:r>
              <a:rPr lang="ru-RU" sz="1600" b="1" dirty="0" err="1"/>
              <a:t>ледви</a:t>
            </a:r>
            <a:r>
              <a:rPr lang="ru-RU" sz="1600" b="1" dirty="0"/>
              <a:t> я, </a:t>
            </a:r>
            <a:r>
              <a:rPr lang="ru-RU" sz="1600" b="1" dirty="0" err="1"/>
              <a:t>наледви</a:t>
            </a:r>
            <a:endParaRPr lang="ru-RU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/>
              <a:t>Донесла до </a:t>
            </a:r>
            <a:r>
              <a:rPr lang="ru-RU" sz="1600" b="1" dirty="0" err="1"/>
              <a:t>хати</a:t>
            </a:r>
            <a:endParaRPr lang="ru-RU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 err="1"/>
              <a:t>Оту</a:t>
            </a:r>
            <a:r>
              <a:rPr lang="ru-RU" sz="1600" b="1" dirty="0"/>
              <a:t> воду… </a:t>
            </a:r>
            <a:r>
              <a:rPr lang="ru-RU" sz="1600" b="1" dirty="0" err="1"/>
              <a:t>Чом</a:t>
            </a:r>
            <a:r>
              <a:rPr lang="ru-RU" sz="1600" b="1" dirty="0"/>
              <a:t> я </a:t>
            </a:r>
            <a:r>
              <a:rPr lang="ru-RU" sz="1600" b="1" dirty="0" err="1"/>
              <a:t>з</a:t>
            </a:r>
            <a:r>
              <a:rPr lang="ru-RU" sz="1600" b="1" dirty="0"/>
              <a:t> нею</a:t>
            </a:r>
            <a:endParaRPr lang="ru-RU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 err="1"/>
              <a:t>Відер</a:t>
            </a:r>
            <a:r>
              <a:rPr lang="ru-RU" sz="1600" b="1" dirty="0"/>
              <a:t> не побила!</a:t>
            </a:r>
            <a:endParaRPr lang="ru-RU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/>
              <a:t>Батька, </a:t>
            </a:r>
            <a:r>
              <a:rPr lang="ru-RU" sz="1600" b="1" dirty="0" err="1"/>
              <a:t>матір</a:t>
            </a:r>
            <a:r>
              <a:rPr lang="ru-RU" sz="1600" b="1" dirty="0"/>
              <a:t>, себе, брата,</a:t>
            </a:r>
            <a:endParaRPr lang="ru-RU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/>
              <a:t>Собак </a:t>
            </a:r>
            <a:r>
              <a:rPr lang="ru-RU" sz="1600" b="1" dirty="0" err="1"/>
              <a:t>отруїла</a:t>
            </a:r>
            <a:endParaRPr lang="ru-RU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 err="1"/>
              <a:t>Тію</a:t>
            </a:r>
            <a:r>
              <a:rPr lang="ru-RU" sz="1600" b="1" dirty="0"/>
              <a:t> клятою водою!</a:t>
            </a:r>
            <a:endParaRPr lang="ru-RU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/>
              <a:t>От за </a:t>
            </a:r>
            <a:r>
              <a:rPr lang="ru-RU" sz="1600" b="1" dirty="0" err="1"/>
              <a:t>що</a:t>
            </a:r>
            <a:r>
              <a:rPr lang="ru-RU" sz="1600" b="1" dirty="0"/>
              <a:t> караюсь,</a:t>
            </a:r>
            <a:endParaRPr lang="ru-RU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/>
              <a:t>От за </a:t>
            </a:r>
            <a:r>
              <a:rPr lang="ru-RU" sz="1600" b="1" dirty="0" err="1"/>
              <a:t>що</a:t>
            </a:r>
            <a:r>
              <a:rPr lang="ru-RU" sz="1600" b="1" dirty="0"/>
              <a:t> мене, сестрички,</a:t>
            </a:r>
            <a:endParaRPr lang="ru-RU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/>
              <a:t>І в рай не </a:t>
            </a:r>
            <a:r>
              <a:rPr lang="ru-RU" sz="1600" b="1" dirty="0" err="1"/>
              <a:t>пускають</a:t>
            </a:r>
            <a:r>
              <a:rPr lang="ru-RU" sz="1600" b="1" dirty="0"/>
              <a:t>.</a:t>
            </a:r>
            <a:endParaRPr lang="ru-RU" sz="1600" dirty="0"/>
          </a:p>
          <a:p>
            <a:pPr>
              <a:lnSpc>
                <a:spcPct val="80000"/>
              </a:lnSpc>
            </a:pPr>
            <a:endParaRPr lang="ru-RU" sz="1300" dirty="0"/>
          </a:p>
        </p:txBody>
      </p:sp>
      <p:pic>
        <p:nvPicPr>
          <p:cNvPr id="11266" name="Picture 2" descr="http://dinaitour.com/wp-content/uploads/2015/04/pic_b8e93582a6b30982a0ae953a05acae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9"/>
            <a:ext cx="5868144" cy="4077072"/>
          </a:xfrm>
          <a:prstGeom prst="rect">
            <a:avLst/>
          </a:prstGeom>
          <a:noFill/>
        </p:spPr>
      </p:pic>
      <p:pic>
        <p:nvPicPr>
          <p:cNvPr id="86023" name="Picture 7" descr="32202946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9392"/>
            <a:ext cx="4762500" cy="3514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4071938" cy="714375"/>
          </a:xfrm>
        </p:spPr>
        <p:txBody>
          <a:bodyPr>
            <a:normAutofit/>
          </a:bodyPr>
          <a:lstStyle/>
          <a:p>
            <a:r>
              <a:rPr lang="uk-UA" sz="4000"/>
              <a:t>Друга душа</a:t>
            </a:r>
            <a:endParaRPr lang="ru-RU" sz="400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04800" y="1219200"/>
            <a:ext cx="3900488" cy="42862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200" b="1"/>
              <a:t>Уже й хату розкидали</a:t>
            </a:r>
            <a:endParaRPr lang="ru-RU" sz="2200"/>
          </a:p>
          <a:p>
            <a:pPr>
              <a:lnSpc>
                <a:spcPct val="80000"/>
              </a:lnSpc>
              <a:buFontTx/>
              <a:buNone/>
            </a:pPr>
            <a:r>
              <a:rPr lang="ru-RU" sz="2200" b="1"/>
              <a:t>І сволок з словами</a:t>
            </a:r>
            <a:endParaRPr lang="ru-RU" sz="2200"/>
          </a:p>
          <a:p>
            <a:pPr>
              <a:lnSpc>
                <a:spcPct val="80000"/>
              </a:lnSpc>
              <a:buFontTx/>
              <a:buNone/>
            </a:pPr>
            <a:r>
              <a:rPr lang="ru-RU" sz="2200" b="1"/>
              <a:t>На угілля попалили…</a:t>
            </a:r>
            <a:endParaRPr lang="ru-RU" sz="2200"/>
          </a:p>
          <a:p>
            <a:pPr>
              <a:lnSpc>
                <a:spcPct val="80000"/>
              </a:lnSpc>
              <a:buFontTx/>
              <a:buNone/>
            </a:pPr>
            <a:r>
              <a:rPr lang="ru-RU" sz="2200" b="1"/>
              <a:t>А я над ярами</a:t>
            </a:r>
            <a:endParaRPr lang="ru-RU" sz="2200"/>
          </a:p>
          <a:p>
            <a:pPr>
              <a:lnSpc>
                <a:spcPct val="80000"/>
              </a:lnSpc>
              <a:buFontTx/>
              <a:buNone/>
            </a:pPr>
            <a:r>
              <a:rPr lang="ru-RU" sz="2200" b="1"/>
              <a:t>І степами козацькими</a:t>
            </a:r>
            <a:endParaRPr lang="ru-RU" sz="2200"/>
          </a:p>
          <a:p>
            <a:pPr>
              <a:lnSpc>
                <a:spcPct val="80000"/>
              </a:lnSpc>
              <a:buFontTx/>
              <a:buNone/>
            </a:pPr>
            <a:r>
              <a:rPr lang="ru-RU" sz="2200" b="1"/>
              <a:t>І досі літаю!</a:t>
            </a:r>
            <a:endParaRPr lang="ru-RU" sz="2200"/>
          </a:p>
          <a:p>
            <a:pPr>
              <a:lnSpc>
                <a:spcPct val="80000"/>
              </a:lnSpc>
              <a:buFontTx/>
              <a:buNone/>
            </a:pPr>
            <a:r>
              <a:rPr lang="ru-RU" sz="2200" b="1"/>
              <a:t>І за що мене карають,</a:t>
            </a:r>
            <a:endParaRPr lang="ru-RU" sz="2200"/>
          </a:p>
          <a:p>
            <a:pPr>
              <a:lnSpc>
                <a:spcPct val="80000"/>
              </a:lnSpc>
              <a:buFontTx/>
              <a:buNone/>
            </a:pPr>
            <a:r>
              <a:rPr lang="ru-RU" sz="2200" b="1"/>
              <a:t>Я й сама не знаю!</a:t>
            </a:r>
            <a:endParaRPr lang="ru-RU" sz="2200"/>
          </a:p>
          <a:p>
            <a:pPr>
              <a:lnSpc>
                <a:spcPct val="80000"/>
              </a:lnSpc>
              <a:buFontTx/>
              <a:buNone/>
            </a:pPr>
            <a:r>
              <a:rPr lang="ru-RU" sz="2200" b="1"/>
              <a:t>Мабуть, за те, що всякому</a:t>
            </a:r>
            <a:endParaRPr lang="ru-RU" sz="2200"/>
          </a:p>
          <a:p>
            <a:pPr>
              <a:lnSpc>
                <a:spcPct val="80000"/>
              </a:lnSpc>
              <a:buFontTx/>
              <a:buNone/>
            </a:pPr>
            <a:r>
              <a:rPr lang="ru-RU" sz="2200" b="1"/>
              <a:t>Служили, годила…</a:t>
            </a:r>
            <a:endParaRPr lang="ru-RU" sz="2200"/>
          </a:p>
          <a:p>
            <a:pPr>
              <a:lnSpc>
                <a:spcPct val="80000"/>
              </a:lnSpc>
              <a:buFontTx/>
              <a:buNone/>
            </a:pPr>
            <a:r>
              <a:rPr lang="ru-RU" sz="2200" b="1"/>
              <a:t>Що цареві московському</a:t>
            </a:r>
            <a:endParaRPr lang="ru-RU" sz="2200"/>
          </a:p>
          <a:p>
            <a:pPr>
              <a:lnSpc>
                <a:spcPct val="80000"/>
              </a:lnSpc>
              <a:buFontTx/>
              <a:buNone/>
            </a:pPr>
            <a:r>
              <a:rPr lang="ru-RU" sz="2200" b="1"/>
              <a:t>Коня напоїла!..</a:t>
            </a:r>
            <a:endParaRPr lang="ru-RU" sz="2200"/>
          </a:p>
          <a:p>
            <a:pPr>
              <a:lnSpc>
                <a:spcPct val="80000"/>
              </a:lnSpc>
            </a:pPr>
            <a:endParaRPr lang="ru-RU" sz="220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788024" y="4581128"/>
            <a:ext cx="1214438" cy="5000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uk-UA" sz="2000" b="1" dirty="0" smtClean="0">
                <a:latin typeface="Calibri" pitchFamily="34" charset="0"/>
              </a:rPr>
              <a:t>Петро  І</a:t>
            </a:r>
            <a:endParaRPr lang="ru-RU" sz="2000" b="1" dirty="0">
              <a:latin typeface="Calibri" pitchFamily="34" charset="0"/>
            </a:endParaRPr>
          </a:p>
        </p:txBody>
      </p:sp>
      <p:pic>
        <p:nvPicPr>
          <p:cNvPr id="10242" name="Picture 2" descr="http://img1.liveinternet.ru/images/attach/c/2/74/290/74290577_large_1625406_Pyotr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16632"/>
            <a:ext cx="3043298" cy="4464496"/>
          </a:xfrm>
          <a:prstGeom prst="rect">
            <a:avLst/>
          </a:prstGeom>
          <a:noFill/>
        </p:spPr>
      </p:pic>
      <p:pic>
        <p:nvPicPr>
          <p:cNvPr id="87049" name="Picture 9" descr="95953214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0"/>
            <a:ext cx="4343400" cy="3209925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292080" y="6165304"/>
            <a:ext cx="1358454" cy="50006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/>
            <a:r>
              <a:rPr lang="uk-UA" sz="2000" b="1" dirty="0">
                <a:latin typeface="Calibri" pitchFamily="34" charset="0"/>
              </a:rPr>
              <a:t>І. Мазепа</a:t>
            </a:r>
            <a:endParaRPr lang="ru-RU" sz="2000" b="1" dirty="0">
              <a:latin typeface="Calibri" pitchFamily="34" charset="0"/>
            </a:endParaRPr>
          </a:p>
        </p:txBody>
      </p:sp>
      <p:pic>
        <p:nvPicPr>
          <p:cNvPr id="8" name="Рисунок 7" descr="Три душі у чистилищі">
            <a:hlinkClick r:id="rId4" tooltip="&quot;Три душі у чистилищі&quot;"/>
          </p:cNvPr>
          <p:cNvPicPr>
            <a:picLocks noChangeAspect="1" noChangeArrowheads="1"/>
          </p:cNvPicPr>
          <p:nvPr/>
        </p:nvPicPr>
        <p:blipFill>
          <a:blip r:embed="rId5" cstate="print"/>
          <a:srcRect b="14999"/>
          <a:stretch>
            <a:fillRect/>
          </a:stretch>
        </p:blipFill>
        <p:spPr bwMode="auto">
          <a:xfrm>
            <a:off x="6588224" y="3197469"/>
            <a:ext cx="2555776" cy="366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50" y="0"/>
            <a:ext cx="4071938" cy="714375"/>
          </a:xfrm>
        </p:spPr>
        <p:txBody>
          <a:bodyPr>
            <a:normAutofit/>
          </a:bodyPr>
          <a:lstStyle/>
          <a:p>
            <a:r>
              <a:rPr lang="uk-UA" sz="4000"/>
              <a:t>Третя душа</a:t>
            </a:r>
            <a:endParaRPr lang="ru-RU" sz="400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491880" y="214313"/>
            <a:ext cx="4333875" cy="6643687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1400" b="1" dirty="0"/>
              <a:t>Як </a:t>
            </a:r>
            <a:r>
              <a:rPr lang="ru-RU" sz="1400" b="1" dirty="0" err="1"/>
              <a:t>їхала</a:t>
            </a:r>
            <a:r>
              <a:rPr lang="ru-RU" sz="1400" b="1" dirty="0"/>
              <a:t> Катерина</a:t>
            </a:r>
            <a:endParaRPr lang="ru-RU" sz="14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400" b="1" dirty="0"/>
              <a:t>В </a:t>
            </a:r>
            <a:r>
              <a:rPr lang="ru-RU" sz="1400" b="1" dirty="0" err="1"/>
              <a:t>Канів</a:t>
            </a:r>
            <a:r>
              <a:rPr lang="ru-RU" sz="1400" b="1" dirty="0"/>
              <a:t> по </a:t>
            </a:r>
            <a:r>
              <a:rPr lang="ru-RU" sz="1400" b="1" dirty="0" err="1"/>
              <a:t>Дніпрові</a:t>
            </a:r>
            <a:r>
              <a:rPr lang="ru-RU" sz="1400" b="1" dirty="0"/>
              <a:t>.</a:t>
            </a:r>
            <a:endParaRPr lang="ru-RU" sz="14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400" b="1" dirty="0"/>
              <a:t>А ми </a:t>
            </a:r>
            <a:r>
              <a:rPr lang="ru-RU" sz="1400" b="1" dirty="0" err="1"/>
              <a:t>з</a:t>
            </a:r>
            <a:r>
              <a:rPr lang="ru-RU" sz="1400" b="1" dirty="0"/>
              <a:t> </a:t>
            </a:r>
            <a:r>
              <a:rPr lang="ru-RU" sz="1400" b="1" dirty="0" err="1"/>
              <a:t>матір’ю</a:t>
            </a:r>
            <a:r>
              <a:rPr lang="ru-RU" sz="1400" b="1" dirty="0"/>
              <a:t> </a:t>
            </a:r>
            <a:r>
              <a:rPr lang="ru-RU" sz="1400" b="1" dirty="0" err="1"/>
              <a:t>сиділи</a:t>
            </a:r>
            <a:endParaRPr lang="ru-RU" sz="14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400" b="1" dirty="0"/>
              <a:t>На </a:t>
            </a:r>
            <a:r>
              <a:rPr lang="ru-RU" sz="1400" b="1" dirty="0" err="1"/>
              <a:t>горі</a:t>
            </a:r>
            <a:r>
              <a:rPr lang="ru-RU" sz="1400" b="1" dirty="0"/>
              <a:t> в </a:t>
            </a:r>
            <a:r>
              <a:rPr lang="ru-RU" sz="1400" b="1" dirty="0" err="1"/>
              <a:t>діброві</a:t>
            </a:r>
            <a:r>
              <a:rPr lang="ru-RU" sz="1400" b="1" dirty="0"/>
              <a:t>.</a:t>
            </a:r>
            <a:endParaRPr lang="ru-RU" sz="14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400" b="1" dirty="0"/>
              <a:t>Я плакала; я не знаю,</a:t>
            </a:r>
            <a:endParaRPr lang="ru-RU" sz="14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400" b="1" dirty="0" err="1"/>
              <a:t>Чи</a:t>
            </a:r>
            <a:r>
              <a:rPr lang="ru-RU" sz="1400" b="1" dirty="0"/>
              <a:t> </a:t>
            </a:r>
            <a:r>
              <a:rPr lang="ru-RU" sz="1400" b="1" dirty="0" err="1"/>
              <a:t>їсти</a:t>
            </a:r>
            <a:r>
              <a:rPr lang="ru-RU" sz="1400" b="1" dirty="0"/>
              <a:t> </a:t>
            </a:r>
            <a:r>
              <a:rPr lang="ru-RU" sz="1400" b="1" dirty="0" err="1"/>
              <a:t>хотілось</a:t>
            </a:r>
            <a:r>
              <a:rPr lang="ru-RU" sz="1400" b="1" dirty="0"/>
              <a:t>,</a:t>
            </a:r>
            <a:endParaRPr lang="ru-RU" sz="14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400" b="1" dirty="0" err="1"/>
              <a:t>Чи</a:t>
            </a:r>
            <a:r>
              <a:rPr lang="ru-RU" sz="1400" b="1" dirty="0"/>
              <a:t>, </a:t>
            </a:r>
            <a:r>
              <a:rPr lang="ru-RU" sz="1400" b="1" dirty="0" err="1"/>
              <a:t>може</a:t>
            </a:r>
            <a:r>
              <a:rPr lang="ru-RU" sz="1400" b="1" dirty="0"/>
              <a:t>, </a:t>
            </a:r>
            <a:r>
              <a:rPr lang="ru-RU" sz="1400" b="1" dirty="0" err="1"/>
              <a:t>що</a:t>
            </a:r>
            <a:r>
              <a:rPr lang="ru-RU" sz="1400" b="1" dirty="0"/>
              <a:t> в </a:t>
            </a:r>
            <a:r>
              <a:rPr lang="ru-RU" sz="1400" b="1" dirty="0" err="1"/>
              <a:t>маленької</a:t>
            </a:r>
            <a:endParaRPr lang="ru-RU" sz="14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400" b="1" dirty="0"/>
              <a:t>На той час </a:t>
            </a:r>
            <a:r>
              <a:rPr lang="ru-RU" sz="1400" b="1" dirty="0" err="1"/>
              <a:t>боліло</a:t>
            </a:r>
            <a:r>
              <a:rPr lang="ru-RU" sz="1400" b="1" dirty="0"/>
              <a:t>.</a:t>
            </a:r>
            <a:endParaRPr lang="ru-RU" sz="14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400" b="1" dirty="0"/>
              <a:t>Мене </a:t>
            </a:r>
            <a:r>
              <a:rPr lang="ru-RU" sz="1400" b="1" dirty="0" err="1"/>
              <a:t>мати</a:t>
            </a:r>
            <a:r>
              <a:rPr lang="ru-RU" sz="1400" b="1" dirty="0"/>
              <a:t> забавляла,</a:t>
            </a:r>
            <a:endParaRPr lang="ru-RU" sz="14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400" b="1" dirty="0"/>
              <a:t>На </a:t>
            </a:r>
            <a:r>
              <a:rPr lang="ru-RU" sz="1400" b="1" dirty="0" err="1"/>
              <a:t>Дніпр</a:t>
            </a:r>
            <a:r>
              <a:rPr lang="ru-RU" sz="1400" b="1" dirty="0"/>
              <a:t> </a:t>
            </a:r>
            <a:r>
              <a:rPr lang="ru-RU" sz="1400" b="1" dirty="0" err="1"/>
              <a:t>поглядала</a:t>
            </a:r>
            <a:r>
              <a:rPr lang="ru-RU" sz="1400" b="1" dirty="0"/>
              <a:t>;</a:t>
            </a:r>
            <a:endParaRPr lang="ru-RU" sz="14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400" b="1" dirty="0"/>
              <a:t>І галеру золотую</a:t>
            </a:r>
            <a:endParaRPr lang="ru-RU" sz="14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400" b="1" dirty="0" err="1"/>
              <a:t>Мені</a:t>
            </a:r>
            <a:r>
              <a:rPr lang="ru-RU" sz="1400" b="1" dirty="0"/>
              <a:t> показала,</a:t>
            </a:r>
            <a:endParaRPr lang="ru-RU" sz="14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400" b="1" dirty="0" err="1"/>
              <a:t>Мов</a:t>
            </a:r>
            <a:r>
              <a:rPr lang="ru-RU" sz="1400" b="1" dirty="0"/>
              <a:t> </a:t>
            </a:r>
            <a:r>
              <a:rPr lang="ru-RU" sz="1400" b="1" dirty="0" err="1"/>
              <a:t>будинок</a:t>
            </a:r>
            <a:r>
              <a:rPr lang="ru-RU" sz="1400" b="1" dirty="0"/>
              <a:t>. А в </a:t>
            </a:r>
            <a:r>
              <a:rPr lang="ru-RU" sz="1400" b="1" dirty="0" err="1"/>
              <a:t>галері</a:t>
            </a:r>
            <a:endParaRPr lang="ru-RU" sz="14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400" b="1" dirty="0" err="1"/>
              <a:t>Князі</a:t>
            </a:r>
            <a:r>
              <a:rPr lang="ru-RU" sz="1400" b="1" dirty="0"/>
              <a:t> </a:t>
            </a:r>
            <a:r>
              <a:rPr lang="ru-RU" sz="1400" b="1" dirty="0" err="1"/>
              <a:t>всі</a:t>
            </a:r>
            <a:r>
              <a:rPr lang="ru-RU" sz="1400" b="1" dirty="0"/>
              <a:t> </a:t>
            </a:r>
            <a:r>
              <a:rPr lang="ru-RU" sz="1400" b="1" dirty="0" err="1"/>
              <a:t>і</a:t>
            </a:r>
            <a:r>
              <a:rPr lang="ru-RU" sz="1400" b="1" dirty="0"/>
              <a:t> </a:t>
            </a:r>
            <a:r>
              <a:rPr lang="ru-RU" sz="1400" b="1" dirty="0" err="1"/>
              <a:t>сили</a:t>
            </a:r>
            <a:r>
              <a:rPr lang="ru-RU" sz="1400" b="1" dirty="0"/>
              <a:t>,</a:t>
            </a:r>
            <a:endParaRPr lang="ru-RU" sz="14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400" b="1" dirty="0" err="1"/>
              <a:t>Воєводи</a:t>
            </a:r>
            <a:r>
              <a:rPr lang="ru-RU" sz="1400" b="1" dirty="0"/>
              <a:t>… І меж ними</a:t>
            </a:r>
            <a:endParaRPr lang="ru-RU" sz="14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400" b="1" dirty="0" err="1"/>
              <a:t>Цариця</a:t>
            </a:r>
            <a:r>
              <a:rPr lang="ru-RU" sz="1400" b="1" dirty="0"/>
              <a:t> </a:t>
            </a:r>
            <a:r>
              <a:rPr lang="ru-RU" sz="1400" b="1" dirty="0" err="1"/>
              <a:t>сиділа</a:t>
            </a:r>
            <a:r>
              <a:rPr lang="ru-RU" sz="1400" b="1" dirty="0"/>
              <a:t>. </a:t>
            </a:r>
            <a:endParaRPr lang="ru-RU" sz="14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400" b="1" dirty="0"/>
              <a:t>Я глянула, </a:t>
            </a:r>
            <a:r>
              <a:rPr lang="ru-RU" sz="1400" b="1" dirty="0" err="1"/>
              <a:t>усміхнулась</a:t>
            </a:r>
            <a:r>
              <a:rPr lang="ru-RU" sz="1400" b="1" dirty="0"/>
              <a:t>…</a:t>
            </a:r>
            <a:endParaRPr lang="ru-RU" sz="14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400" b="1" dirty="0"/>
              <a:t>Та </a:t>
            </a:r>
            <a:r>
              <a:rPr lang="ru-RU" sz="1400" b="1" dirty="0" err="1"/>
              <a:t>й</a:t>
            </a:r>
            <a:r>
              <a:rPr lang="ru-RU" sz="1400" b="1" dirty="0"/>
              <a:t> духу не стало!</a:t>
            </a:r>
            <a:endParaRPr lang="ru-RU" sz="14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400" b="1" dirty="0"/>
              <a:t>Й </a:t>
            </a:r>
            <a:r>
              <a:rPr lang="ru-RU" sz="1400" b="1" dirty="0" err="1"/>
              <a:t>мати</a:t>
            </a:r>
            <a:r>
              <a:rPr lang="ru-RU" sz="1400" b="1" dirty="0"/>
              <a:t> </a:t>
            </a:r>
            <a:r>
              <a:rPr lang="ru-RU" sz="1400" b="1" dirty="0" err="1"/>
              <a:t>вмерла</a:t>
            </a:r>
            <a:r>
              <a:rPr lang="ru-RU" sz="1400" b="1" dirty="0"/>
              <a:t>, в </a:t>
            </a:r>
            <a:r>
              <a:rPr lang="ru-RU" sz="1400" b="1" dirty="0" err="1"/>
              <a:t>одній</a:t>
            </a:r>
            <a:r>
              <a:rPr lang="ru-RU" sz="1400" b="1" dirty="0"/>
              <a:t> </a:t>
            </a:r>
            <a:r>
              <a:rPr lang="ru-RU" sz="1400" b="1" dirty="0" err="1"/>
              <a:t>ямі</a:t>
            </a:r>
            <a:endParaRPr lang="ru-RU" sz="14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400" b="1" dirty="0" err="1"/>
              <a:t>Обох</a:t>
            </a:r>
            <a:r>
              <a:rPr lang="ru-RU" sz="1400" b="1" dirty="0"/>
              <a:t> </a:t>
            </a:r>
            <a:r>
              <a:rPr lang="ru-RU" sz="1400" b="1" dirty="0" err="1"/>
              <a:t>поховали</a:t>
            </a:r>
            <a:r>
              <a:rPr lang="ru-RU" sz="1400" b="1" dirty="0"/>
              <a:t>!</a:t>
            </a:r>
            <a:endParaRPr lang="ru-RU" sz="14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400" b="1" dirty="0"/>
              <a:t>От за </a:t>
            </a:r>
            <a:r>
              <a:rPr lang="ru-RU" sz="1400" b="1" dirty="0" err="1"/>
              <a:t>що</a:t>
            </a:r>
            <a:r>
              <a:rPr lang="ru-RU" sz="1400" b="1" dirty="0"/>
              <a:t>, </a:t>
            </a:r>
            <a:r>
              <a:rPr lang="ru-RU" sz="1400" b="1" dirty="0" err="1"/>
              <a:t>мої</a:t>
            </a:r>
            <a:r>
              <a:rPr lang="ru-RU" sz="1400" b="1" dirty="0"/>
              <a:t> </a:t>
            </a:r>
            <a:r>
              <a:rPr lang="ru-RU" sz="1400" b="1" dirty="0" err="1"/>
              <a:t>сестриці</a:t>
            </a:r>
            <a:r>
              <a:rPr lang="ru-RU" sz="1400" b="1" dirty="0"/>
              <a:t>,</a:t>
            </a:r>
            <a:endParaRPr lang="ru-RU" sz="14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400" b="1" dirty="0"/>
              <a:t>Я </a:t>
            </a:r>
            <a:r>
              <a:rPr lang="ru-RU" sz="1400" b="1" dirty="0" err="1"/>
              <a:t>тепер</a:t>
            </a:r>
            <a:r>
              <a:rPr lang="ru-RU" sz="1400" b="1" dirty="0"/>
              <a:t> караюсь,</a:t>
            </a:r>
            <a:endParaRPr lang="ru-RU" sz="14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400" b="1" dirty="0"/>
              <a:t>І за </a:t>
            </a:r>
            <a:r>
              <a:rPr lang="ru-RU" sz="1400" b="1" dirty="0" err="1"/>
              <a:t>що</a:t>
            </a:r>
            <a:r>
              <a:rPr lang="ru-RU" sz="1400" b="1" dirty="0"/>
              <a:t> мене на </a:t>
            </a:r>
            <a:r>
              <a:rPr lang="ru-RU" sz="1400" b="1" dirty="0" err="1"/>
              <a:t>митарство</a:t>
            </a:r>
            <a:endParaRPr lang="ru-RU" sz="14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400" b="1" dirty="0"/>
              <a:t>Й </a:t>
            </a:r>
            <a:r>
              <a:rPr lang="ru-RU" sz="1400" b="1" dirty="0" err="1"/>
              <a:t>досі</a:t>
            </a:r>
            <a:r>
              <a:rPr lang="ru-RU" sz="1400" b="1" dirty="0"/>
              <a:t> не </a:t>
            </a:r>
            <a:r>
              <a:rPr lang="ru-RU" sz="1400" b="1" dirty="0" err="1"/>
              <a:t>пускають</a:t>
            </a:r>
            <a:r>
              <a:rPr lang="ru-RU" sz="1400" b="1" dirty="0"/>
              <a:t>.</a:t>
            </a:r>
            <a:endParaRPr lang="ru-RU" sz="14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400" b="1" dirty="0" err="1"/>
              <a:t>Чи</a:t>
            </a:r>
            <a:r>
              <a:rPr lang="ru-RU" sz="1400" b="1" dirty="0"/>
              <a:t> я знала, </a:t>
            </a:r>
            <a:r>
              <a:rPr lang="ru-RU" sz="1400" b="1" dirty="0" err="1"/>
              <a:t>ще</a:t>
            </a:r>
            <a:r>
              <a:rPr lang="ru-RU" sz="1400" b="1" dirty="0"/>
              <a:t> </a:t>
            </a:r>
            <a:r>
              <a:rPr lang="ru-RU" sz="1400" b="1" dirty="0" err="1"/>
              <a:t>сповита</a:t>
            </a:r>
            <a:r>
              <a:rPr lang="ru-RU" sz="1400" b="1" dirty="0"/>
              <a:t>,</a:t>
            </a:r>
            <a:endParaRPr lang="ru-RU" sz="14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400" b="1" dirty="0" err="1"/>
              <a:t>Що</a:t>
            </a:r>
            <a:r>
              <a:rPr lang="ru-RU" sz="1400" b="1" dirty="0"/>
              <a:t> тая </a:t>
            </a:r>
            <a:r>
              <a:rPr lang="ru-RU" sz="1400" b="1" dirty="0" err="1"/>
              <a:t>цариця</a:t>
            </a:r>
            <a:r>
              <a:rPr lang="ru-RU" sz="1400" b="1" dirty="0"/>
              <a:t> –</a:t>
            </a:r>
            <a:endParaRPr lang="ru-RU" sz="14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400" b="1" dirty="0" err="1"/>
              <a:t>Лютий</a:t>
            </a:r>
            <a:r>
              <a:rPr lang="ru-RU" sz="1400" b="1" dirty="0"/>
              <a:t> ворог </a:t>
            </a:r>
            <a:r>
              <a:rPr lang="ru-RU" sz="1400" b="1" dirty="0" err="1"/>
              <a:t>України</a:t>
            </a:r>
            <a:r>
              <a:rPr lang="ru-RU" sz="1400" b="1" dirty="0"/>
              <a:t>,</a:t>
            </a:r>
            <a:endParaRPr lang="ru-RU" sz="14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400" b="1" dirty="0"/>
              <a:t>Голодна </a:t>
            </a:r>
            <a:r>
              <a:rPr lang="ru-RU" sz="1400" b="1" dirty="0" err="1"/>
              <a:t>вовчиця</a:t>
            </a:r>
            <a:r>
              <a:rPr lang="ru-RU" sz="1400" b="1" dirty="0"/>
              <a:t>!..</a:t>
            </a:r>
            <a:endParaRPr lang="ru-RU" sz="14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400" b="1" dirty="0" err="1"/>
              <a:t>Скажіте</a:t>
            </a:r>
            <a:r>
              <a:rPr lang="ru-RU" sz="1400" b="1" dirty="0"/>
              <a:t>, </a:t>
            </a:r>
            <a:r>
              <a:rPr lang="ru-RU" sz="1400" b="1" dirty="0" err="1"/>
              <a:t>сестриці</a:t>
            </a:r>
            <a:r>
              <a:rPr lang="ru-RU" sz="1400" b="1" dirty="0"/>
              <a:t>?</a:t>
            </a:r>
            <a:endParaRPr lang="ru-RU" sz="1400" dirty="0"/>
          </a:p>
          <a:p>
            <a:pPr>
              <a:lnSpc>
                <a:spcPct val="80000"/>
              </a:lnSpc>
            </a:pPr>
            <a:endParaRPr lang="ru-RU" sz="800" dirty="0"/>
          </a:p>
        </p:txBody>
      </p:sp>
      <p:pic>
        <p:nvPicPr>
          <p:cNvPr id="9218" name="Picture 2" descr="http://demotivators.org.ua/d/demotivators.org.ua-256453-3.jpg"/>
          <p:cNvPicPr>
            <a:picLocks noChangeAspect="1" noChangeArrowheads="1"/>
          </p:cNvPicPr>
          <p:nvPr/>
        </p:nvPicPr>
        <p:blipFill>
          <a:blip r:embed="rId2" cstate="print"/>
          <a:srcRect l="9529" t="3561" r="9477" b="13088"/>
          <a:stretch>
            <a:fillRect/>
          </a:stretch>
        </p:blipFill>
        <p:spPr bwMode="auto">
          <a:xfrm>
            <a:off x="323528" y="1196752"/>
            <a:ext cx="3672408" cy="5328592"/>
          </a:xfrm>
          <a:prstGeom prst="rect">
            <a:avLst/>
          </a:prstGeom>
          <a:noFill/>
        </p:spPr>
      </p:pic>
      <p:pic>
        <p:nvPicPr>
          <p:cNvPr id="8" name="Picture 9" descr="95953214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0"/>
            <a:ext cx="4343400" cy="320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9093" name="Picture 5" descr="hu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537</Words>
  <Application>Microsoft Office PowerPoint</Application>
  <PresentationFormat>Экран (4:3)</PresentationFormat>
  <Paragraphs>93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Твір складається з трьох частин: I – “Три душі” II – “Три ворони” III – “Три лірники” Три історичні часи: часи Б.Хмельницького та І. Мазепи, авторова сучасність.</vt:lpstr>
      <vt:lpstr>“Три душі”</vt:lpstr>
      <vt:lpstr>Перша душа</vt:lpstr>
      <vt:lpstr>Друга душа</vt:lpstr>
      <vt:lpstr>Третя душа</vt:lpstr>
      <vt:lpstr>Слайд 9</vt:lpstr>
      <vt:lpstr>“Три ворони”</vt:lpstr>
      <vt:lpstr>Слайд 11</vt:lpstr>
      <vt:lpstr>Слайд 12</vt:lpstr>
      <vt:lpstr>Слайд 13</vt:lpstr>
      <vt:lpstr>“Три лірники”</vt:lpstr>
      <vt:lpstr>Епілог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Наталія</cp:lastModifiedBy>
  <cp:revision>2</cp:revision>
  <dcterms:created xsi:type="dcterms:W3CDTF">2016-01-22T19:14:41Z</dcterms:created>
  <dcterms:modified xsi:type="dcterms:W3CDTF">2016-01-22T19:34:41Z</dcterms:modified>
</cp:coreProperties>
</file>