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5472608" cy="33843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Збірка «Мій </a:t>
            </a:r>
            <a:r>
              <a:rPr lang="uk-UA" dirty="0" err="1" smtClean="0"/>
              <a:t>Ізмарагд</a:t>
            </a:r>
            <a:r>
              <a:rPr lang="uk-UA" dirty="0" smtClean="0"/>
              <a:t>» - зразок філософської лірики. Змістовий зв'язок «Легенди про вічне життя» з поезією збірки «Зів'яле листя»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Картинки по запросу Збірка «Мій Ізмарагд» І. Фран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173523" cy="3196357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ізмарагд"/>
          <p:cNvPicPr>
            <a:picLocks noChangeAspect="1" noChangeArrowheads="1"/>
          </p:cNvPicPr>
          <p:nvPr/>
        </p:nvPicPr>
        <p:blipFill>
          <a:blip r:embed="rId3" cstate="print"/>
          <a:srcRect l="6442" t="4986" r="3373" b="2774"/>
          <a:stretch>
            <a:fillRect/>
          </a:stretch>
        </p:blipFill>
        <p:spPr bwMode="auto">
          <a:xfrm>
            <a:off x="6444208" y="3933056"/>
            <a:ext cx="20162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uk-UA" dirty="0" err="1" smtClean="0"/>
              <a:t>“Мій</a:t>
            </a:r>
            <a:r>
              <a:rPr lang="uk-UA" dirty="0" smtClean="0"/>
              <a:t> </a:t>
            </a:r>
            <a:r>
              <a:rPr lang="uk-UA" dirty="0" err="1" smtClean="0"/>
              <a:t>Ізмарагд”</a:t>
            </a:r>
            <a:r>
              <a:rPr lang="uk-UA" dirty="0" smtClean="0"/>
              <a:t> (1898)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5328592" cy="5213176"/>
          </a:xfrm>
        </p:spPr>
        <p:txBody>
          <a:bodyPr>
            <a:normAutofit fontScale="77500" lnSpcReduction="20000"/>
          </a:bodyPr>
          <a:lstStyle/>
          <a:p>
            <a:pPr marL="0" indent="269875" algn="just">
              <a:buNone/>
              <a:tabLst>
                <a:tab pos="93663" algn="l"/>
              </a:tabLst>
            </a:pPr>
            <a:r>
              <a:rPr lang="ru-RU" dirty="0" smtClean="0"/>
              <a:t>«</a:t>
            </a:r>
            <a:r>
              <a:rPr lang="ru-RU" dirty="0" err="1" smtClean="0"/>
              <a:t>Ізмарагдом</a:t>
            </a:r>
            <a:r>
              <a:rPr lang="ru-RU" dirty="0" smtClean="0"/>
              <a:t> </a:t>
            </a:r>
            <a:r>
              <a:rPr lang="ru-RU" dirty="0" err="1" smtClean="0"/>
              <a:t>звався</a:t>
            </a:r>
            <a:r>
              <a:rPr lang="ru-RU" dirty="0" smtClean="0"/>
              <a:t> в </a:t>
            </a:r>
            <a:r>
              <a:rPr lang="ru-RU" dirty="0" err="1" smtClean="0"/>
              <a:t>старій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 статей та притч, </a:t>
            </a:r>
            <a:r>
              <a:rPr lang="ru-RU" dirty="0" err="1" smtClean="0"/>
              <a:t>почасти</a:t>
            </a:r>
            <a:r>
              <a:rPr lang="ru-RU" dirty="0" smtClean="0"/>
              <a:t> </a:t>
            </a:r>
            <a:r>
              <a:rPr lang="ru-RU" dirty="0" err="1" smtClean="0"/>
              <a:t>оригінальних</a:t>
            </a:r>
            <a:r>
              <a:rPr lang="ru-RU" dirty="0" smtClean="0"/>
              <a:t>, а </a:t>
            </a:r>
            <a:r>
              <a:rPr lang="ru-RU" dirty="0" err="1" smtClean="0"/>
              <a:t>почасти</a:t>
            </a:r>
            <a:r>
              <a:rPr lang="ru-RU" dirty="0" smtClean="0"/>
              <a:t> </a:t>
            </a:r>
            <a:r>
              <a:rPr lang="ru-RU" dirty="0" err="1" smtClean="0"/>
              <a:t>повиби-раних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писань</a:t>
            </a:r>
            <a:r>
              <a:rPr lang="ru-RU" dirty="0" smtClean="0"/>
              <a:t> </a:t>
            </a:r>
            <a:r>
              <a:rPr lang="ru-RU" dirty="0" err="1" smtClean="0"/>
              <a:t>отців</a:t>
            </a:r>
            <a:r>
              <a:rPr lang="ru-RU" dirty="0" smtClean="0"/>
              <a:t> церкви, </a:t>
            </a:r>
            <a:r>
              <a:rPr lang="ru-RU" dirty="0" err="1" smtClean="0"/>
              <a:t>підібраних</a:t>
            </a:r>
            <a:r>
              <a:rPr lang="ru-RU" dirty="0" smtClean="0"/>
              <a:t> так,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цілість</a:t>
            </a:r>
            <a:r>
              <a:rPr lang="ru-RU" dirty="0" smtClean="0"/>
              <a:t> становила </a:t>
            </a:r>
            <a:r>
              <a:rPr lang="ru-RU" dirty="0" err="1" smtClean="0"/>
              <a:t>неначе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курс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християнської</a:t>
            </a:r>
            <a:r>
              <a:rPr lang="ru-RU" dirty="0" smtClean="0"/>
              <a:t> </a:t>
            </a:r>
            <a:r>
              <a:rPr lang="ru-RU" dirty="0" err="1" smtClean="0"/>
              <a:t>моралі</a:t>
            </a:r>
            <a:r>
              <a:rPr lang="ru-RU" dirty="0" smtClean="0"/>
              <a:t>».</a:t>
            </a:r>
          </a:p>
          <a:p>
            <a:pPr marL="0" indent="269875" algn="r">
              <a:buNone/>
              <a:tabLst>
                <a:tab pos="93663" algn="l"/>
              </a:tabLst>
            </a:pPr>
            <a:r>
              <a:rPr lang="uk-UA" dirty="0" smtClean="0"/>
              <a:t>І. </a:t>
            </a:r>
            <a:r>
              <a:rPr lang="uk-UA" dirty="0" smtClean="0"/>
              <a:t>Франко</a:t>
            </a:r>
          </a:p>
          <a:p>
            <a:pPr marL="0" indent="269875" algn="r">
              <a:buNone/>
              <a:tabLst>
                <a:tab pos="93663" algn="l"/>
              </a:tabLst>
            </a:pPr>
            <a:endParaRPr lang="uk-UA" dirty="0" smtClean="0"/>
          </a:p>
          <a:p>
            <a:pPr marL="0" indent="269875" algn="just">
              <a:buNone/>
              <a:tabLst>
                <a:tab pos="93663" algn="l"/>
              </a:tabLst>
            </a:pPr>
            <a:r>
              <a:rPr lang="uk-UA" dirty="0" smtClean="0"/>
              <a:t>У староруській літературі «</a:t>
            </a:r>
            <a:r>
              <a:rPr lang="uk-UA" dirty="0" err="1" smtClean="0"/>
              <a:t>Ізмараг-дами</a:t>
            </a:r>
            <a:r>
              <a:rPr lang="uk-UA" dirty="0" smtClean="0"/>
              <a:t>» називалися збірки статей і притч морального характеру, в яких читач знаходив відповіді на ті чи інші питання повсякденного життя.</a:t>
            </a:r>
            <a:endParaRPr lang="ru-RU" dirty="0" smtClean="0"/>
          </a:p>
          <a:p>
            <a:pPr marL="0" indent="269875" algn="r">
              <a:buNone/>
              <a:tabLst>
                <a:tab pos="93663" algn="l"/>
              </a:tabLst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Картинки по запросу ізмарагд"/>
          <p:cNvPicPr>
            <a:picLocks noChangeAspect="1" noChangeArrowheads="1"/>
          </p:cNvPicPr>
          <p:nvPr/>
        </p:nvPicPr>
        <p:blipFill>
          <a:blip r:embed="rId2" cstate="print"/>
          <a:srcRect r="3783" b="2286"/>
          <a:stretch>
            <a:fillRect/>
          </a:stretch>
        </p:blipFill>
        <p:spPr bwMode="auto">
          <a:xfrm>
            <a:off x="6444208" y="1124744"/>
            <a:ext cx="201622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10646" t="3327" r="6850" b="4854"/>
          <a:stretch>
            <a:fillRect/>
          </a:stretch>
        </p:blipFill>
        <p:spPr bwMode="auto">
          <a:xfrm>
            <a:off x="5724128" y="4221088"/>
            <a:ext cx="326293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Збірка</a:t>
            </a:r>
            <a:r>
              <a:rPr lang="ru-RU" dirty="0" smtClean="0"/>
              <a:t> «</a:t>
            </a:r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Ізмарагд</a:t>
            </a:r>
            <a:r>
              <a:rPr lang="ru-RU" dirty="0" smtClean="0"/>
              <a:t>»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із</a:t>
            </a:r>
            <a:r>
              <a:rPr lang="ru-RU" dirty="0" smtClean="0"/>
              <a:t> шести </a:t>
            </a:r>
            <a:r>
              <a:rPr lang="ru-RU" dirty="0" err="1" smtClean="0"/>
              <a:t>циклів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Поклони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Паренетікон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Притчі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Легенди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«По селах», </a:t>
            </a:r>
          </a:p>
          <a:p>
            <a:r>
              <a:rPr lang="ru-RU" dirty="0" smtClean="0"/>
              <a:t>«До </a:t>
            </a:r>
            <a:r>
              <a:rPr lang="ru-RU" dirty="0" err="1" smtClean="0"/>
              <a:t>Бразилії</a:t>
            </a:r>
            <a:r>
              <a:rPr lang="ru-RU" dirty="0" smtClean="0"/>
              <a:t>».</a:t>
            </a:r>
          </a:p>
          <a:p>
            <a:pPr marL="0" indent="376238">
              <a:buNone/>
            </a:pPr>
            <a:endParaRPr lang="uk-UA" dirty="0" smtClean="0"/>
          </a:p>
          <a:p>
            <a:pPr marL="0" indent="376238" algn="just">
              <a:buNone/>
            </a:pPr>
            <a:r>
              <a:rPr lang="uk-UA" dirty="0" smtClean="0"/>
              <a:t>Збірка  </a:t>
            </a:r>
            <a:r>
              <a:rPr lang="uk-UA" dirty="0" smtClean="0"/>
              <a:t>«Мій  </a:t>
            </a:r>
            <a:r>
              <a:rPr lang="uk-UA" dirty="0" err="1" smtClean="0"/>
              <a:t>Ізмарагд</a:t>
            </a:r>
            <a:r>
              <a:rPr lang="uk-UA" dirty="0" smtClean="0"/>
              <a:t>»  об’єднала  твори, написані  за  мотивами стародавніх притч, легенд, повчань, що містили у давньоруських рукописних збірниках. У збірці переважають філософські мотиви: рефлексії  поета про добро й зло,  красу  і вірність, обов’язок і зміст людського життя. </a:t>
            </a:r>
            <a:endParaRPr lang="ru-RU" dirty="0"/>
          </a:p>
        </p:txBody>
      </p:sp>
      <p:pic>
        <p:nvPicPr>
          <p:cNvPr id="15362" name="Picture 2" descr="Картинки по запросу Збірка «Мій Ізмарагд» І. Фран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988" y="908721"/>
            <a:ext cx="224599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З передмови: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 lnSpcReduction="10000"/>
          </a:bodyPr>
          <a:lstStyle/>
          <a:p>
            <a:pPr marL="0" indent="376238" algn="just"/>
            <a:r>
              <a:rPr lang="uk-UA" dirty="0" smtClean="0"/>
              <a:t>«На чужу основу я накладав свої власні узори</a:t>
            </a:r>
            <a:r>
              <a:rPr lang="uk-UA" dirty="0" smtClean="0"/>
              <a:t>».</a:t>
            </a:r>
          </a:p>
          <a:p>
            <a:pPr marL="0" indent="376238" algn="just"/>
            <a:r>
              <a:rPr lang="uk-UA" dirty="0" smtClean="0"/>
              <a:t> «</a:t>
            </a:r>
            <a:r>
              <a:rPr lang="uk-UA" dirty="0" smtClean="0"/>
              <a:t>А тобі, любий брате чи люба сестро, що читатимеш оті рядки «не </a:t>
            </a:r>
            <a:r>
              <a:rPr lang="uk-UA" dirty="0" err="1" smtClean="0"/>
              <a:t>мудрствуя</a:t>
            </a:r>
            <a:r>
              <a:rPr lang="uk-UA" dirty="0" smtClean="0"/>
              <a:t> лукаво», бажаю того душевного супокою, того м’якого, ніжного, щирого настрою, який знаходив я</a:t>
            </a:r>
            <a:r>
              <a:rPr lang="uk-UA" dirty="0" smtClean="0"/>
              <a:t>…»</a:t>
            </a:r>
          </a:p>
          <a:p>
            <a:pPr marL="0" indent="376238" algn="just"/>
            <a:r>
              <a:rPr lang="uk-UA" dirty="0" smtClean="0"/>
              <a:t>Автор </a:t>
            </a:r>
            <a:r>
              <a:rPr lang="uk-UA" dirty="0" smtClean="0"/>
              <a:t>прагне, щоб у душу читача упала хоч крапля «доброти, лагідності, толерантності не тільки для відмінних поглядів і вірувань, але навіть для людських </a:t>
            </a:r>
            <a:r>
              <a:rPr lang="uk-UA" dirty="0" err="1" smtClean="0"/>
              <a:t>блудів</a:t>
            </a:r>
            <a:r>
              <a:rPr lang="uk-UA" dirty="0" smtClean="0"/>
              <a:t>, і похибок, і прогріхів».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«Легенда про вічне життя» </a:t>
            </a:r>
            <a:r>
              <a:rPr lang="uk-UA" i="1" dirty="0" smtClean="0"/>
              <a:t>- </a:t>
            </a:r>
            <a:r>
              <a:rPr lang="uk-UA" dirty="0" smtClean="0"/>
              <a:t>болючі </a:t>
            </a:r>
            <a:r>
              <a:rPr lang="uk-UA" dirty="0" smtClean="0"/>
              <a:t>роздуми автора над сенсом людського життя, зв’язком вічності буття і кохання.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Картинки по запросу вічне жит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57150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Картинки по запросу Роксана дружина Олександра Македонськ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400424"/>
            <a:ext cx="2857500" cy="3457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5049"/>
            <a:ext cx="8748464" cy="674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Установіть послідовність: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3762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4000" dirty="0" smtClean="0"/>
              <a:t>Смерть Олександра.</a:t>
            </a:r>
            <a:endParaRPr lang="ru-RU" sz="4000" dirty="0" smtClean="0"/>
          </a:p>
          <a:p>
            <a:pPr marL="0" indent="3762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4000" dirty="0" smtClean="0"/>
              <a:t>Олександр Великий раює у Вавилоні, а аскет живе в пустелі і служить богині.</a:t>
            </a:r>
            <a:endParaRPr lang="ru-RU" sz="4000" dirty="0" smtClean="0"/>
          </a:p>
          <a:p>
            <a:pPr marL="0" indent="3762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4000" dirty="0" smtClean="0"/>
              <a:t>Олександр цілує горіх і кидає його у вогонь.</a:t>
            </a:r>
            <a:endParaRPr lang="ru-RU" sz="4000" dirty="0" smtClean="0"/>
          </a:p>
          <a:p>
            <a:pPr marL="0" indent="3762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4000" dirty="0" smtClean="0"/>
              <a:t> Аскет віддає горіх Олександрові, той в свою чергу Роксані, Роксана - Птоломею , а той - куртизанці.  Роксана отруює чоловіка. Горіх знову опиняється в Олександра. </a:t>
            </a:r>
            <a:endParaRPr lang="ru-RU" sz="4000" dirty="0" smtClean="0"/>
          </a:p>
          <a:p>
            <a:pPr marL="0" indent="376238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4000" dirty="0" smtClean="0"/>
              <a:t> Аскет одержує від богині чарівний горіх безсмертя.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Шлях золотого горішка</a:t>
            </a:r>
            <a:endParaRPr lang="ru-RU" dirty="0"/>
          </a:p>
        </p:txBody>
      </p:sp>
      <p:pic>
        <p:nvPicPr>
          <p:cNvPr id="17410" name="Picture 2" descr="Картинки по запросу легенда про жит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55" y="1124744"/>
            <a:ext cx="8912345" cy="4176464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легенда про вічне життя"/>
          <p:cNvPicPr>
            <a:picLocks noChangeAspect="1" noChangeArrowheads="1"/>
          </p:cNvPicPr>
          <p:nvPr/>
        </p:nvPicPr>
        <p:blipFill>
          <a:blip r:embed="rId3" cstate="print"/>
          <a:srcRect l="2754"/>
          <a:stretch>
            <a:fillRect/>
          </a:stretch>
        </p:blipFill>
        <p:spPr bwMode="auto">
          <a:xfrm>
            <a:off x="6444208" y="5013176"/>
            <a:ext cx="269979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Картинки по запросу горіх"/>
          <p:cNvPicPr>
            <a:picLocks noChangeAspect="1" noChangeArrowheads="1"/>
          </p:cNvPicPr>
          <p:nvPr/>
        </p:nvPicPr>
        <p:blipFill>
          <a:blip r:embed="rId4" cstate="print"/>
          <a:srcRect l="5695" t="6201" r="8884" b="6593"/>
          <a:stretch>
            <a:fillRect/>
          </a:stretch>
        </p:blipFill>
        <p:spPr bwMode="auto">
          <a:xfrm>
            <a:off x="3851920" y="2420888"/>
            <a:ext cx="1800200" cy="1740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и по запросу цінність житт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метелик анімаці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129806"/>
            <a:ext cx="1728192" cy="1728194"/>
          </a:xfrm>
          <a:prstGeom prst="rect">
            <a:avLst/>
          </a:prstGeom>
          <a:noFill/>
        </p:spPr>
      </p:pic>
      <p:pic>
        <p:nvPicPr>
          <p:cNvPr id="18438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7650" y="188640"/>
            <a:ext cx="1276350" cy="1276350"/>
          </a:xfrm>
          <a:prstGeom prst="rect">
            <a:avLst/>
          </a:prstGeom>
          <a:noFill/>
        </p:spPr>
      </p:pic>
      <p:pic>
        <p:nvPicPr>
          <p:cNvPr id="18440" name="Picture 8" descr="Картинки по запросу птичка анімаці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80"/>
            <a:ext cx="14287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Збірка «Мій Ізмарагд» - зразок філософської лірики. Змістовий зв'язок «Легенди про вічне життя» з поезією збірки «Зів'яле листя» </vt:lpstr>
      <vt:lpstr>“Мій Ізмарагд” (1898)</vt:lpstr>
      <vt:lpstr>Збірка «Мій Ізмарагд» складається  із шести циклів: </vt:lpstr>
      <vt:lpstr>З передмови:</vt:lpstr>
      <vt:lpstr>«Легенда про вічне життя» - болючі роздуми автора над сенсом людського життя, зв’язком вічності буття і кохання.  </vt:lpstr>
      <vt:lpstr>Слайд 6</vt:lpstr>
      <vt:lpstr>Установіть послідовність: </vt:lpstr>
      <vt:lpstr>Шлях золотого горішка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Збірка «Мій Ізмарагд» - зразок філософської лірики. Змістовий зв'язок «Легенди про вічне життя» з поезією збірки «Зів'яле листя» </dc:title>
  <dc:creator>Наташа</dc:creator>
  <cp:lastModifiedBy>Наталія</cp:lastModifiedBy>
  <cp:revision>7</cp:revision>
  <dcterms:created xsi:type="dcterms:W3CDTF">2016-12-03T12:07:10Z</dcterms:created>
  <dcterms:modified xsi:type="dcterms:W3CDTF">2016-12-03T13:14:41Z</dcterms:modified>
</cp:coreProperties>
</file>